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6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1.3244000000000001E-2"/>
          <c:y val="7.3508100000000007E-2"/>
          <c:w val="0.98175599999999996"/>
          <c:h val="0.805857999999999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rgbClr val="00245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Kynhneigð</c:v>
                </c:pt>
                <c:pt idx="1">
                  <c:v>Kyn</c:v>
                </c:pt>
                <c:pt idx="2">
                  <c:v>Kyntjáning</c:v>
                </c:pt>
                <c:pt idx="3">
                  <c:v>Kynþáttur/uppruni</c:v>
                </c:pt>
                <c:pt idx="4">
                  <c:v>Fötlun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0.17499999999999999</c:v>
                </c:pt>
                <c:pt idx="1">
                  <c:v>0.10299999999999999</c:v>
                </c:pt>
                <c:pt idx="2">
                  <c:v>0.14899999999999999</c:v>
                </c:pt>
                <c:pt idx="3">
                  <c:v>2.8899999999999999E-2</c:v>
                </c:pt>
                <c:pt idx="4">
                  <c:v>6.9400000000000003E-2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73-4939-A19C-0B128175F5E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gradFill flip="none" rotWithShape="1">
              <a:gsLst>
                <a:gs pos="0">
                  <a:schemeClr val="accent3"/>
                </a:gs>
                <a:gs pos="100000">
                  <a:srgbClr val="A3751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Kynhneigð</c:v>
                </c:pt>
                <c:pt idx="1">
                  <c:v>Kyn</c:v>
                </c:pt>
                <c:pt idx="2">
                  <c:v>Kyntjáning</c:v>
                </c:pt>
                <c:pt idx="3">
                  <c:v>Kynþáttur/uppruni</c:v>
                </c:pt>
                <c:pt idx="4">
                  <c:v>Fötlun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0.107</c:v>
                </c:pt>
                <c:pt idx="1">
                  <c:v>7.3999999999999996E-2</c:v>
                </c:pt>
                <c:pt idx="2">
                  <c:v>9.1999999999999998E-2</c:v>
                </c:pt>
                <c:pt idx="3">
                  <c:v>1.1599999999999999E-2</c:v>
                </c:pt>
                <c:pt idx="4">
                  <c:v>1.7299999999999999E-2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73-4939-A19C-0B128175F5E9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Untitled 1</c:v>
                </c:pt>
              </c:strCache>
            </c:strRef>
          </c:tx>
          <c:spPr>
            <a:gradFill flip="none" rotWithShape="1">
              <a:gsLst>
                <a:gs pos="0">
                  <a:schemeClr val="accent4"/>
                </a:gs>
                <a:gs pos="100000">
                  <a:srgbClr val="924607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Kynhneigð</c:v>
                </c:pt>
                <c:pt idx="1">
                  <c:v>Kyn</c:v>
                </c:pt>
                <c:pt idx="2">
                  <c:v>Kyntjáning</c:v>
                </c:pt>
                <c:pt idx="3">
                  <c:v>Kynþáttur/uppruni</c:v>
                </c:pt>
                <c:pt idx="4">
                  <c:v>Fötlun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3.4000000000000002E-2</c:v>
                </c:pt>
                <c:pt idx="1">
                  <c:v>2.3E-2</c:v>
                </c:pt>
                <c:pt idx="2">
                  <c:v>6.0000000000000001E-3</c:v>
                </c:pt>
                <c:pt idx="3">
                  <c:v>1.1599999999999999E-2</c:v>
                </c:pt>
                <c:pt idx="4">
                  <c:v>1.7299999999999999E-2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73-4939-A19C-0B128175F5E9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Untitled 2</c:v>
                </c:pt>
              </c:strCache>
            </c:strRef>
          </c:tx>
          <c:spPr>
            <a:gradFill flip="none" rotWithShape="1">
              <a:gsLst>
                <a:gs pos="0">
                  <a:srgbClr val="861001"/>
                </a:gs>
                <a:gs pos="100000">
                  <a:srgbClr val="57070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Kynhneigð</c:v>
                </c:pt>
                <c:pt idx="1">
                  <c:v>Kyn</c:v>
                </c:pt>
                <c:pt idx="2">
                  <c:v>Kyntjáning</c:v>
                </c:pt>
                <c:pt idx="3">
                  <c:v>Kynþáttur/uppruni</c:v>
                </c:pt>
                <c:pt idx="4">
                  <c:v>Fötlun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  <c:pt idx="0">
                  <c:v>6.0000000000000001E-3</c:v>
                </c:pt>
                <c:pt idx="1">
                  <c:v>1.7000000000000001E-2</c:v>
                </c:pt>
                <c:pt idx="2">
                  <c:v>1.2E-2</c:v>
                </c:pt>
                <c:pt idx="4">
                  <c:v>1.1599999999999999E-2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A73-4939-A19C-0B128175F5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4200" b="0" i="0" u="none" strike="noStrike">
                <a:solidFill>
                  <a:srgbClr val="000000"/>
                </a:solidFill>
                <a:latin typeface="Uni Neue Book"/>
              </a:defRPr>
            </a:pPr>
            <a:endParaRPr lang="is-I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is-IS"/>
          </a:p>
        </c:txPr>
        <c:crossAx val="2094734552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1.3244000000000001E-2"/>
          <c:y val="8.4097699999999997E-2"/>
          <c:w val="0.98175599999999996"/>
          <c:h val="0.779689999999999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rgbClr val="00245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Kynhneigð</c:v>
                </c:pt>
                <c:pt idx="1">
                  <c:v>Kyn</c:v>
                </c:pt>
                <c:pt idx="2">
                  <c:v>Kyntjáning</c:v>
                </c:pt>
                <c:pt idx="3">
                  <c:v>Kynþáttur/uppruni</c:v>
                </c:pt>
                <c:pt idx="4">
                  <c:v>Fötlun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1.7000000000000001E-2</c:v>
                </c:pt>
                <c:pt idx="2">
                  <c:v>5.7000000000000002E-3</c:v>
                </c:pt>
                <c:pt idx="4">
                  <c:v>1.7399999999999999E-2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2E-4594-8BBD-E6F357E0A2B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gradFill flip="none" rotWithShape="1">
              <a:gsLst>
                <a:gs pos="0">
                  <a:schemeClr val="accent3"/>
                </a:gs>
                <a:gs pos="100000">
                  <a:srgbClr val="A3751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Kynhneigð</c:v>
                </c:pt>
                <c:pt idx="1">
                  <c:v>Kyn</c:v>
                </c:pt>
                <c:pt idx="2">
                  <c:v>Kyntjáning</c:v>
                </c:pt>
                <c:pt idx="3">
                  <c:v>Kynþáttur/uppruni</c:v>
                </c:pt>
                <c:pt idx="4">
                  <c:v>Fötlun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2.29E-2</c:v>
                </c:pt>
                <c:pt idx="1">
                  <c:v>1.72E-2</c:v>
                </c:pt>
                <c:pt idx="2">
                  <c:v>1.15E-2</c:v>
                </c:pt>
                <c:pt idx="4">
                  <c:v>5.7999999999999996E-3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2E-4594-8BBD-E6F357E0A2BB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Untitled 1</c:v>
                </c:pt>
              </c:strCache>
            </c:strRef>
          </c:tx>
          <c:spPr>
            <a:gradFill flip="none" rotWithShape="1">
              <a:gsLst>
                <a:gs pos="0">
                  <a:schemeClr val="accent4"/>
                </a:gs>
                <a:gs pos="100000">
                  <a:srgbClr val="924607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Kynhneigð</c:v>
                </c:pt>
                <c:pt idx="1">
                  <c:v>Kyn</c:v>
                </c:pt>
                <c:pt idx="2">
                  <c:v>Kyntjáning</c:v>
                </c:pt>
                <c:pt idx="3">
                  <c:v>Kynþáttur/uppruni</c:v>
                </c:pt>
                <c:pt idx="4">
                  <c:v>Fötlun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3"/>
                <c:pt idx="0">
                  <c:v>5.7000000000000002E-3</c:v>
                </c:pt>
                <c:pt idx="1">
                  <c:v>5.7000000000000002E-3</c:v>
                </c:pt>
                <c:pt idx="2">
                  <c:v>1.15E-2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2E-4594-8BBD-E6F357E0A2B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Untitled 2</c:v>
                </c:pt>
              </c:strCache>
            </c:strRef>
          </c:tx>
          <c:spPr>
            <a:gradFill flip="none" rotWithShape="1">
              <a:gsLst>
                <a:gs pos="0">
                  <a:srgbClr val="861001"/>
                </a:gs>
                <a:gs pos="100000">
                  <a:srgbClr val="57070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Kynhneigð</c:v>
                </c:pt>
                <c:pt idx="1">
                  <c:v>Kyn</c:v>
                </c:pt>
                <c:pt idx="2">
                  <c:v>Kyntjáning</c:v>
                </c:pt>
                <c:pt idx="3">
                  <c:v>Kynþáttur/uppruni</c:v>
                </c:pt>
                <c:pt idx="4">
                  <c:v>Fötlun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  <c:pt idx="1">
                  <c:v>5.7000000000000002E-3</c:v>
                </c:pt>
                <c:pt idx="2">
                  <c:v>5.7000000000000002E-3</c:v>
                </c:pt>
                <c:pt idx="4">
                  <c:v>5.7999999999999996E-3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D2E-4594-8BBD-E6F357E0A2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4200" b="0" i="0" u="none" strike="noStrike">
                <a:solidFill>
                  <a:srgbClr val="000000"/>
                </a:solidFill>
                <a:latin typeface="Uni Neue Book"/>
              </a:defRPr>
            </a:pPr>
            <a:endParaRPr lang="is-I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is-IS"/>
          </a:p>
        </c:txPr>
        <c:crossAx val="2094734552"/>
        <c:crosses val="autoZero"/>
        <c:crossBetween val="between"/>
        <c:majorUnit val="1.2500000000000001E-2"/>
        <c:minorUnit val="6.2500000000000003E-3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6696899999999999E-2"/>
          <c:y val="2.6696899999999999E-2"/>
          <c:w val="0.94660599999999995"/>
          <c:h val="0.9341059999999999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rgbClr val="00245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6A35-49F8-8A3E-5BBFEFF8858E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rgbClr val="A37512"/>
                  </a:gs>
                  <a:gs pos="100000">
                    <a:srgbClr val="C3971A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35-49F8-8A3E-5BBFEFF8858E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rgbClr val="BD5B0C"/>
                  </a:gs>
                  <a:gs pos="100000">
                    <a:srgbClr val="924607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6A35-49F8-8A3E-5BBFEFF8858E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chemeClr val="accent5"/>
                  </a:gs>
                  <a:gs pos="100000">
                    <a:srgbClr val="570706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6A35-49F8-8A3E-5BBFEFF8858E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77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Regular"/>
                    </a:defRPr>
                  </a:pPr>
                  <a:endParaRPr lang="is-I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6A35-49F8-8A3E-5BBFEFF8858E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77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Regular"/>
                    </a:defRPr>
                  </a:pPr>
                  <a:endParaRPr lang="is-I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6A35-49F8-8A3E-5BBFEFF8858E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77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Regular"/>
                    </a:defRPr>
                  </a:pPr>
                  <a:endParaRPr lang="is-I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6A35-49F8-8A3E-5BBFEFF8858E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77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Regular"/>
                    </a:defRPr>
                  </a:pPr>
                  <a:endParaRPr lang="is-IS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A35-49F8-8A3E-5BBFEFF8858E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700" b="0" i="0" u="none" strike="noStrike">
                    <a:solidFill>
                      <a:srgbClr val="FFFFFF"/>
                    </a:solidFill>
                    <a:effectLst>
                      <a:outerShdw blurRad="127000" dist="50800" dir="5400000" algn="tl">
                        <a:srgbClr val="000000">
                          <a:alpha val="60000"/>
                        </a:srgbClr>
                      </a:outerShdw>
                    </a:effectLst>
                    <a:latin typeface="Uni Neue Regular"/>
                  </a:defRPr>
                </a:pPr>
                <a:endParaRPr lang="is-I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Sheet1!$B$1:$B$1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0.71699999999999997</c:v>
                </c:pt>
                <c:pt idx="1">
                  <c:v>0.222</c:v>
                </c:pt>
                <c:pt idx="2">
                  <c:v>0.05</c:v>
                </c:pt>
                <c:pt idx="3">
                  <c:v>1.0999999999999999E-2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A35-49F8-8A3E-5BBFEFF8858E}"/>
            </c:ext>
          </c:extLst>
        </c:ser>
        <c:ser>
          <c:idx val="0"/>
          <c:order val="1"/>
          <c:tx>
            <c:strRef>
              <c:f>Sheet1!$A$3</c:f>
              <c:strCache>
                <c:ptCount val="2"/>
                <c:pt idx="1">
                  <c:v>Untitled 1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rgbClr val="00245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A-6A35-49F8-8A3E-5BBFEFF8858E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rgbClr val="A37512"/>
                  </a:gs>
                  <a:gs pos="100000">
                    <a:srgbClr val="C3971A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6A35-49F8-8A3E-5BBFEFF8858E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rgbClr val="BD5B0C"/>
                  </a:gs>
                  <a:gs pos="100000">
                    <a:srgbClr val="924607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E-6A35-49F8-8A3E-5BBFEFF8858E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chemeClr val="accent5"/>
                  </a:gs>
                  <a:gs pos="100000">
                    <a:srgbClr val="570706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0-6A35-49F8-8A3E-5BBFEFF8858E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77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Regular"/>
                    </a:defRPr>
                  </a:pPr>
                  <a:endParaRPr lang="is-I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A-6A35-49F8-8A3E-5BBFEFF8858E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77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Regular"/>
                    </a:defRPr>
                  </a:pPr>
                  <a:endParaRPr lang="is-I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C-6A35-49F8-8A3E-5BBFEFF8858E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77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Regular"/>
                    </a:defRPr>
                  </a:pPr>
                  <a:endParaRPr lang="is-I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E-6A35-49F8-8A3E-5BBFEFF8858E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77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Regular"/>
                    </a:defRPr>
                  </a:pPr>
                  <a:endParaRPr lang="is-IS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A35-49F8-8A3E-5BBFEFF8858E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700" b="0" i="0" u="none" strike="noStrike">
                    <a:solidFill>
                      <a:srgbClr val="FFFFFF"/>
                    </a:solidFill>
                    <a:effectLst>
                      <a:outerShdw blurRad="127000" dist="50800" dir="5400000" algn="tl">
                        <a:srgbClr val="000000">
                          <a:alpha val="60000"/>
                        </a:srgbClr>
                      </a:outerShdw>
                    </a:effectLst>
                    <a:latin typeface="Uni Neue Regular"/>
                  </a:defRPr>
                </a:pPr>
                <a:endParaRPr lang="is-I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Sheet1!$B$1:$B$1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0.222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6A35-49F8-8A3E-5BBFEFF8858E}"/>
            </c:ext>
          </c:extLst>
        </c:ser>
        <c:ser>
          <c:idx val="0"/>
          <c:order val="2"/>
          <c:tx>
            <c:strRef>
              <c:f>Sheet1!$A$4</c:f>
              <c:strCache>
                <c:ptCount val="3"/>
                <c:pt idx="2">
                  <c:v>Untitled 2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rgbClr val="00245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13-6A35-49F8-8A3E-5BBFEFF8858E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rgbClr val="A37512"/>
                  </a:gs>
                  <a:gs pos="100000">
                    <a:srgbClr val="C3971A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5-6A35-49F8-8A3E-5BBFEFF8858E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rgbClr val="BD5B0C"/>
                  </a:gs>
                  <a:gs pos="100000">
                    <a:srgbClr val="924607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7-6A35-49F8-8A3E-5BBFEFF8858E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chemeClr val="accent5"/>
                  </a:gs>
                  <a:gs pos="100000">
                    <a:srgbClr val="570706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9-6A35-49F8-8A3E-5BBFEFF8858E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77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Regular"/>
                    </a:defRPr>
                  </a:pPr>
                  <a:endParaRPr lang="is-I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6A35-49F8-8A3E-5BBFEFF8858E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77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Regular"/>
                    </a:defRPr>
                  </a:pPr>
                  <a:endParaRPr lang="is-I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6A35-49F8-8A3E-5BBFEFF8858E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77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Regular"/>
                    </a:defRPr>
                  </a:pPr>
                  <a:endParaRPr lang="is-I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6A35-49F8-8A3E-5BBFEFF8858E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77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Regular"/>
                    </a:defRPr>
                  </a:pPr>
                  <a:endParaRPr lang="is-IS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6A35-49F8-8A3E-5BBFEFF8858E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700" b="0" i="0" u="none" strike="noStrike">
                    <a:solidFill>
                      <a:srgbClr val="FFFFFF"/>
                    </a:solidFill>
                    <a:effectLst>
                      <a:outerShdw blurRad="127000" dist="50800" dir="5400000" algn="tl">
                        <a:srgbClr val="000000">
                          <a:alpha val="60000"/>
                        </a:srgbClr>
                      </a:outerShdw>
                    </a:effectLst>
                    <a:latin typeface="Uni Neue Regular"/>
                  </a:defRPr>
                </a:pPr>
                <a:endParaRPr lang="is-I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Sheet1!$B$1:$B$1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6A35-49F8-8A3E-5BBFEFF8858E}"/>
            </c:ext>
          </c:extLst>
        </c:ser>
        <c:ser>
          <c:idx val="0"/>
          <c:order val="3"/>
          <c:tx>
            <c:strRef>
              <c:f>Sheet1!$A$5</c:f>
              <c:strCache>
                <c:ptCount val="4"/>
                <c:pt idx="3">
                  <c:v>Untitled 3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rgbClr val="00245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1C-6A35-49F8-8A3E-5BBFEFF8858E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rgbClr val="A37512"/>
                  </a:gs>
                  <a:gs pos="100000">
                    <a:srgbClr val="C3971A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E-6A35-49F8-8A3E-5BBFEFF8858E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rgbClr val="BD5B0C"/>
                  </a:gs>
                  <a:gs pos="100000">
                    <a:srgbClr val="924607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0-6A35-49F8-8A3E-5BBFEFF8858E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chemeClr val="accent5"/>
                  </a:gs>
                  <a:gs pos="100000">
                    <a:srgbClr val="570706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2-6A35-49F8-8A3E-5BBFEFF8858E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77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Regular"/>
                    </a:defRPr>
                  </a:pPr>
                  <a:endParaRPr lang="is-I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C-6A35-49F8-8A3E-5BBFEFF8858E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77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Regular"/>
                    </a:defRPr>
                  </a:pPr>
                  <a:endParaRPr lang="is-I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E-6A35-49F8-8A3E-5BBFEFF8858E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77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Regular"/>
                    </a:defRPr>
                  </a:pPr>
                  <a:endParaRPr lang="is-I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0-6A35-49F8-8A3E-5BBFEFF8858E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77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Regular"/>
                    </a:defRPr>
                  </a:pPr>
                  <a:endParaRPr lang="is-IS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6A35-49F8-8A3E-5BBFEFF8858E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700" b="0" i="0" u="none" strike="noStrike">
                    <a:solidFill>
                      <a:srgbClr val="FFFFFF"/>
                    </a:solidFill>
                    <a:effectLst>
                      <a:outerShdw blurRad="127000" dist="50800" dir="5400000" algn="tl">
                        <a:srgbClr val="000000">
                          <a:alpha val="60000"/>
                        </a:srgbClr>
                      </a:outerShdw>
                    </a:effectLst>
                    <a:latin typeface="Uni Neue Regular"/>
                  </a:defRPr>
                </a:pPr>
                <a:endParaRPr lang="is-I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Sheet1!$B$1:$B$1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1.0999999999999999E-2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6A35-49F8-8A3E-5BBFEFF885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rgbClr val="00245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D836-4564-AE3F-6F1FCECD84AE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accent3"/>
                  </a:gs>
                  <a:gs pos="100000">
                    <a:srgbClr val="A3751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36-4564-AE3F-6F1FCECD84AE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chemeClr val="accent4"/>
                  </a:gs>
                  <a:gs pos="100000">
                    <a:srgbClr val="924607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D836-4564-AE3F-6F1FCECD84AE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chemeClr val="accent5"/>
                  </a:gs>
                  <a:gs pos="100000">
                    <a:srgbClr val="570706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D836-4564-AE3F-6F1FCECD84AE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75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Book"/>
                    </a:defRPr>
                  </a:pPr>
                  <a:endParaRPr lang="is-I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D836-4564-AE3F-6F1FCECD84AE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75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Book"/>
                    </a:defRPr>
                  </a:pPr>
                  <a:endParaRPr lang="is-I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D836-4564-AE3F-6F1FCECD84AE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75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Book"/>
                    </a:defRPr>
                  </a:pPr>
                  <a:endParaRPr lang="is-I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D836-4564-AE3F-6F1FCECD84AE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75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Book"/>
                    </a:defRPr>
                  </a:pPr>
                  <a:endParaRPr lang="is-IS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836-4564-AE3F-6F1FCECD84AE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500" b="0" i="0" u="none" strike="noStrike">
                    <a:solidFill>
                      <a:srgbClr val="FFFFFF"/>
                    </a:solidFill>
                    <a:effectLst>
                      <a:outerShdw blurRad="127000" dist="50800" dir="5400000" algn="tl">
                        <a:srgbClr val="000000">
                          <a:alpha val="60000"/>
                        </a:srgbClr>
                      </a:outerShdw>
                    </a:effectLst>
                    <a:latin typeface="Uni Neue Book"/>
                  </a:defRPr>
                </a:pPr>
                <a:endParaRPr lang="is-I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Sheet1!$B$1:$B$1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0.17799999999999999</c:v>
                </c:pt>
                <c:pt idx="1">
                  <c:v>0.28899999999999998</c:v>
                </c:pt>
                <c:pt idx="2">
                  <c:v>0.29399999999999998</c:v>
                </c:pt>
                <c:pt idx="3">
                  <c:v>0.23899999999999999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836-4564-AE3F-6F1FCECD84AE}"/>
            </c:ext>
          </c:extLst>
        </c:ser>
        <c:ser>
          <c:idx val="0"/>
          <c:order val="1"/>
          <c:tx>
            <c:strRef>
              <c:f>Sheet1!$A$3</c:f>
              <c:strCache>
                <c:ptCount val="2"/>
                <c:pt idx="1">
                  <c:v>Untitled 1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rgbClr val="00245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A-D836-4564-AE3F-6F1FCECD84AE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accent3"/>
                  </a:gs>
                  <a:gs pos="100000">
                    <a:srgbClr val="A3751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D836-4564-AE3F-6F1FCECD84AE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chemeClr val="accent4"/>
                  </a:gs>
                  <a:gs pos="100000">
                    <a:srgbClr val="924607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E-D836-4564-AE3F-6F1FCECD84AE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chemeClr val="accent5"/>
                  </a:gs>
                  <a:gs pos="100000">
                    <a:srgbClr val="570706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0-D836-4564-AE3F-6F1FCECD84AE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75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Book"/>
                    </a:defRPr>
                  </a:pPr>
                  <a:endParaRPr lang="is-I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A-D836-4564-AE3F-6F1FCECD84AE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75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Book"/>
                    </a:defRPr>
                  </a:pPr>
                  <a:endParaRPr lang="is-I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C-D836-4564-AE3F-6F1FCECD84AE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75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Book"/>
                    </a:defRPr>
                  </a:pPr>
                  <a:endParaRPr lang="is-I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E-D836-4564-AE3F-6F1FCECD84AE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75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Book"/>
                    </a:defRPr>
                  </a:pPr>
                  <a:endParaRPr lang="is-IS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836-4564-AE3F-6F1FCECD84AE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500" b="0" i="0" u="none" strike="noStrike">
                    <a:solidFill>
                      <a:srgbClr val="FFFFFF"/>
                    </a:solidFill>
                    <a:effectLst>
                      <a:outerShdw blurRad="127000" dist="50800" dir="5400000" algn="tl">
                        <a:srgbClr val="000000">
                          <a:alpha val="60000"/>
                        </a:srgbClr>
                      </a:outerShdw>
                    </a:effectLst>
                    <a:latin typeface="Uni Neue Book"/>
                  </a:defRPr>
                </a:pPr>
                <a:endParaRPr lang="is-I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Sheet1!$B$1:$B$1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0.28899999999999998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D836-4564-AE3F-6F1FCECD84AE}"/>
            </c:ext>
          </c:extLst>
        </c:ser>
        <c:ser>
          <c:idx val="0"/>
          <c:order val="2"/>
          <c:tx>
            <c:strRef>
              <c:f>Sheet1!$A$4</c:f>
              <c:strCache>
                <c:ptCount val="3"/>
                <c:pt idx="2">
                  <c:v>Untitled 2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rgbClr val="00245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13-D836-4564-AE3F-6F1FCECD84AE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accent3"/>
                  </a:gs>
                  <a:gs pos="100000">
                    <a:srgbClr val="A3751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5-D836-4564-AE3F-6F1FCECD84AE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chemeClr val="accent4"/>
                  </a:gs>
                  <a:gs pos="100000">
                    <a:srgbClr val="924607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7-D836-4564-AE3F-6F1FCECD84AE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chemeClr val="accent5"/>
                  </a:gs>
                  <a:gs pos="100000">
                    <a:srgbClr val="570706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9-D836-4564-AE3F-6F1FCECD84AE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75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Book"/>
                    </a:defRPr>
                  </a:pPr>
                  <a:endParaRPr lang="is-I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D836-4564-AE3F-6F1FCECD84AE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75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Book"/>
                    </a:defRPr>
                  </a:pPr>
                  <a:endParaRPr lang="is-I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D836-4564-AE3F-6F1FCECD84AE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75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Book"/>
                    </a:defRPr>
                  </a:pPr>
                  <a:endParaRPr lang="is-I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D836-4564-AE3F-6F1FCECD84AE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75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Book"/>
                    </a:defRPr>
                  </a:pPr>
                  <a:endParaRPr lang="is-IS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836-4564-AE3F-6F1FCECD84AE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500" b="0" i="0" u="none" strike="noStrike">
                    <a:solidFill>
                      <a:srgbClr val="FFFFFF"/>
                    </a:solidFill>
                    <a:effectLst>
                      <a:outerShdw blurRad="127000" dist="50800" dir="5400000" algn="tl">
                        <a:srgbClr val="000000">
                          <a:alpha val="60000"/>
                        </a:srgbClr>
                      </a:outerShdw>
                    </a:effectLst>
                    <a:latin typeface="Uni Neue Book"/>
                  </a:defRPr>
                </a:pPr>
                <a:endParaRPr lang="is-I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Sheet1!$B$1:$B$1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0.29399999999999998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D836-4564-AE3F-6F1FCECD84AE}"/>
            </c:ext>
          </c:extLst>
        </c:ser>
        <c:ser>
          <c:idx val="0"/>
          <c:order val="3"/>
          <c:tx>
            <c:strRef>
              <c:f>Sheet1!$A$5</c:f>
              <c:strCache>
                <c:ptCount val="4"/>
                <c:pt idx="3">
                  <c:v>Untitled 3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rgbClr val="00245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1C-D836-4564-AE3F-6F1FCECD84AE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accent3"/>
                  </a:gs>
                  <a:gs pos="100000">
                    <a:srgbClr val="A3751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E-D836-4564-AE3F-6F1FCECD84AE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chemeClr val="accent4"/>
                  </a:gs>
                  <a:gs pos="100000">
                    <a:srgbClr val="924607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0-D836-4564-AE3F-6F1FCECD84AE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chemeClr val="accent5"/>
                  </a:gs>
                  <a:gs pos="100000">
                    <a:srgbClr val="570706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2-D836-4564-AE3F-6F1FCECD84AE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75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Book"/>
                    </a:defRPr>
                  </a:pPr>
                  <a:endParaRPr lang="is-I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C-D836-4564-AE3F-6F1FCECD84AE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75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Book"/>
                    </a:defRPr>
                  </a:pPr>
                  <a:endParaRPr lang="is-I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E-D836-4564-AE3F-6F1FCECD84AE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75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Book"/>
                    </a:defRPr>
                  </a:pPr>
                  <a:endParaRPr lang="is-I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0-D836-4564-AE3F-6F1FCECD84AE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75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Uni Neue Book"/>
                    </a:defRPr>
                  </a:pPr>
                  <a:endParaRPr lang="is-IS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D836-4564-AE3F-6F1FCECD84AE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500" b="0" i="0" u="none" strike="noStrike">
                    <a:solidFill>
                      <a:srgbClr val="FFFFFF"/>
                    </a:solidFill>
                    <a:effectLst>
                      <a:outerShdw blurRad="127000" dist="50800" dir="5400000" algn="tl">
                        <a:srgbClr val="000000">
                          <a:alpha val="60000"/>
                        </a:srgbClr>
                      </a:outerShdw>
                    </a:effectLst>
                    <a:latin typeface="Uni Neue Book"/>
                  </a:defRPr>
                </a:pPr>
                <a:endParaRPr lang="is-I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Sheet1!$B$1:$B$1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0.23899999999999999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D836-4564-AE3F-6F1FCECD84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6.2227900000000003E-2"/>
          <c:y val="8.6887900000000004E-2"/>
          <c:w val="0.93277200000000005"/>
          <c:h val="0.7722240000000000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rgbClr val="861001"/>
                </a:gs>
                <a:gs pos="100000">
                  <a:srgbClr val="57070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64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Uni Neue Regular"/>
                  </a:defRPr>
                </a:pPr>
                <a:endParaRPr lang="is-I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Inngrip kennara / starfsfólks</c:v>
                </c:pt>
                <c:pt idx="1">
                  <c:v>Inngrip samnemenda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0.45800000000000002</c:v>
                </c:pt>
                <c:pt idx="1">
                  <c:v>0.41199999999999998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F6-4B74-A939-F6ACE0D491B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gradFill flip="none" rotWithShape="1">
              <a:gsLst>
                <a:gs pos="0">
                  <a:srgbClr val="BD5B0C"/>
                </a:gs>
                <a:gs pos="100000">
                  <a:srgbClr val="924607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64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Uni Neue Regular"/>
                  </a:defRPr>
                </a:pPr>
                <a:endParaRPr lang="is-I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Inngrip kennara / starfsfólks</c:v>
                </c:pt>
                <c:pt idx="1">
                  <c:v>Inngrip samnemenda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0.36399999999999999</c:v>
                </c:pt>
                <c:pt idx="1">
                  <c:v>0.36699999999999999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F6-4B74-A939-F6ACE0D491B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Untitled 1</c:v>
                </c:pt>
              </c:strCache>
            </c:strRef>
          </c:tx>
          <c:spPr>
            <a:gradFill flip="none" rotWithShape="1">
              <a:gsLst>
                <a:gs pos="0">
                  <a:schemeClr val="accent3"/>
                </a:gs>
                <a:gs pos="100000">
                  <a:srgbClr val="A3751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64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Uni Neue Regular"/>
                  </a:defRPr>
                </a:pPr>
                <a:endParaRPr lang="is-I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Inngrip kennara / starfsfólks</c:v>
                </c:pt>
                <c:pt idx="1">
                  <c:v>Inngrip samnemenda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>
                  <c:v>0.11</c:v>
                </c:pt>
                <c:pt idx="1">
                  <c:v>0.14699999999999999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F6-4B74-A939-F6ACE0D491BD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Untitled 2</c:v>
                </c:pt>
              </c:strCache>
            </c:strRef>
          </c:tx>
          <c:spPr>
            <a:gradFill flip="none" rotWithShape="1">
              <a:gsLst>
                <a:gs pos="0">
                  <a:srgbClr val="F5D328"/>
                </a:gs>
                <a:gs pos="100000">
                  <a:srgbClr val="F5D328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64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Uni Neue Regular"/>
                  </a:defRPr>
                </a:pPr>
                <a:endParaRPr lang="is-I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Inngrip kennara / starfsfólks</c:v>
                </c:pt>
                <c:pt idx="1">
                  <c:v>Inngrip samnemenda</c:v>
                </c:pt>
              </c:strCache>
            </c:strRef>
          </c:cat>
          <c:val>
            <c:numRef>
              <c:f>Sheet1!$B$5:$C$5</c:f>
              <c:numCache>
                <c:formatCode>General</c:formatCode>
                <c:ptCount val="2"/>
                <c:pt idx="0">
                  <c:v>6.8000000000000005E-2</c:v>
                </c:pt>
                <c:pt idx="1">
                  <c:v>7.2999999999999995E-2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8F6-4B74-A939-F6ACE0D491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5600" b="0" i="0" u="none" strike="noStrike">
                <a:solidFill>
                  <a:srgbClr val="000000"/>
                </a:solidFill>
                <a:latin typeface="Uni Neue Book"/>
              </a:defRPr>
            </a:pPr>
            <a:endParaRPr lang="is-I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#,##0%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is-IS"/>
          </a:p>
        </c:txPr>
        <c:crossAx val="2094734552"/>
        <c:crosses val="autoZero"/>
        <c:crossBetween val="between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1.2305699999999999E-2"/>
          <c:y val="0.10267999999999999"/>
          <c:w val="0.98269399999999996"/>
          <c:h val="0.732472000000000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5"/>
                </a:gs>
                <a:gs pos="100000">
                  <a:srgbClr val="57070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62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Uni Neue Regular"/>
                  </a:defRPr>
                </a:pPr>
                <a:endParaRPr lang="is-I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Til starfsfólks skóla</c:v>
                </c:pt>
                <c:pt idx="1">
                  <c:v>Til fjölskyldu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0.4355</c:v>
                </c:pt>
                <c:pt idx="1">
                  <c:v>0.45900000000000002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15-4B75-B941-F1920057085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gradFill flip="none" rotWithShape="1">
              <a:gsLst>
                <a:gs pos="0">
                  <a:schemeClr val="accent4"/>
                </a:gs>
                <a:gs pos="100000">
                  <a:srgbClr val="924607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62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Uni Neue Regular"/>
                  </a:defRPr>
                </a:pPr>
                <a:endParaRPr lang="is-I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Til starfsfólks skóla</c:v>
                </c:pt>
                <c:pt idx="1">
                  <c:v>Til fjölskyldu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0.2581</c:v>
                </c:pt>
                <c:pt idx="1">
                  <c:v>0.22950000000000001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15-4B75-B941-F1920057085B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Untitled 1</c:v>
                </c:pt>
              </c:strCache>
            </c:strRef>
          </c:tx>
          <c:spPr>
            <a:gradFill flip="none" rotWithShape="1">
              <a:gsLst>
                <a:gs pos="0">
                  <a:schemeClr val="accent3"/>
                </a:gs>
                <a:gs pos="100000">
                  <a:srgbClr val="A3751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62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Uni Neue Regular"/>
                  </a:defRPr>
                </a:pPr>
                <a:endParaRPr lang="is-I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Til starfsfólks skóla</c:v>
                </c:pt>
                <c:pt idx="1">
                  <c:v>Til fjölskyldu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>
                  <c:v>9.6799999999999997E-2</c:v>
                </c:pt>
                <c:pt idx="1">
                  <c:v>0.22950000000000001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15-4B75-B941-F1920057085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Untitled 2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rgbClr val="00245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62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Uni Neue Regular"/>
                  </a:defRPr>
                </a:pPr>
                <a:endParaRPr lang="is-I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Til starfsfólks skóla</c:v>
                </c:pt>
                <c:pt idx="1">
                  <c:v>Til fjölskyldu</c:v>
                </c:pt>
              </c:strCache>
            </c:strRef>
          </c:cat>
          <c:val>
            <c:numRef>
              <c:f>Sheet1!$B$5:$C$5</c:f>
              <c:numCache>
                <c:formatCode>General</c:formatCode>
                <c:ptCount val="2"/>
                <c:pt idx="0">
                  <c:v>0.2097</c:v>
                </c:pt>
                <c:pt idx="1">
                  <c:v>8.2000000000000003E-2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315-4B75-B941-F192005708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6600" b="0" i="0" u="none" strike="noStrike">
                <a:solidFill>
                  <a:srgbClr val="000000"/>
                </a:solidFill>
                <a:latin typeface="Uni Neue Book"/>
              </a:defRPr>
            </a:pPr>
            <a:endParaRPr lang="is-I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1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is-IS"/>
          </a:p>
        </c:txPr>
        <c:crossAx val="2094734552"/>
        <c:crosses val="autoZero"/>
        <c:crossBetween val="between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1" name="Shape 1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317500" defTabSz="914400">
              <a:lnSpc>
                <a:spcPct val="100000"/>
              </a:lnSpc>
              <a:buClr>
                <a:srgbClr val="000000"/>
              </a:buClr>
              <a:buSzPts val="1100"/>
              <a:buFont typeface="Arial"/>
              <a:buChar char="●"/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Titillinn trans börn og leikskólinn: þarf að skilgreina leikskóli (obvious), barn (2-6, en gildir að mörgu leyti til 12) og svo trans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2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  <a:lvl2pPr marL="1099036" indent="-464038" algn="ctr">
              <a:spcBef>
                <a:spcPts val="0"/>
              </a:spcBef>
              <a:defRPr sz="3800"/>
            </a:lvl2pPr>
            <a:lvl3pPr marL="1734036" indent="-464036" algn="ctr">
              <a:spcBef>
                <a:spcPts val="0"/>
              </a:spcBef>
              <a:defRPr sz="3800"/>
            </a:lvl3pPr>
            <a:lvl4pPr marL="2369036" indent="-464036" algn="ctr">
              <a:spcBef>
                <a:spcPts val="0"/>
              </a:spcBef>
              <a:defRPr sz="3800"/>
            </a:lvl4pPr>
            <a:lvl5pPr marL="3004036" indent="-464036" algn="ctr">
              <a:spcBef>
                <a:spcPts val="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Rectangle"/>
          <p:cNvSpPr>
            <a:spLocks noGrp="1"/>
          </p:cNvSpPr>
          <p:nvPr>
            <p:ph type="body" sz="quarter" idx="21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Text"/>
          <p:cNvSpPr txBox="1">
            <a:spLocks noGrp="1"/>
          </p:cNvSpPr>
          <p:nvPr>
            <p:ph type="title"/>
          </p:nvPr>
        </p:nvSpPr>
        <p:spPr>
          <a:xfrm>
            <a:off x="831197" y="1186732"/>
            <a:ext cx="22721606" cy="1527204"/>
          </a:xfrm>
          <a:prstGeom prst="rect">
            <a:avLst/>
          </a:prstGeom>
        </p:spPr>
        <p:txBody>
          <a:bodyPr lIns="243795" tIns="243795" rIns="243795" bIns="243795" anchor="t"/>
          <a:lstStyle>
            <a:lvl1pPr algn="l" defTabSz="2438400">
              <a:defRPr sz="16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idx="1"/>
          </p:nvPr>
        </p:nvSpPr>
        <p:spPr>
          <a:xfrm>
            <a:off x="831197" y="3073266"/>
            <a:ext cx="22721606" cy="9110403"/>
          </a:xfrm>
          <a:prstGeom prst="rect">
            <a:avLst/>
          </a:prstGeom>
        </p:spPr>
        <p:txBody>
          <a:bodyPr lIns="243795" tIns="243795" rIns="243795" bIns="243795" anchor="t"/>
          <a:lstStyle>
            <a:lvl1pPr marL="1028700" indent="-914400" defTabSz="24384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SzPts val="4800"/>
              <a:buFont typeface="Arial"/>
              <a:buChar char="●"/>
              <a:defRPr sz="48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685469" indent="-1088569" defTabSz="24384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SzPts val="4800"/>
              <a:buFont typeface="Arial"/>
              <a:buChar char="○"/>
              <a:defRPr sz="48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142669" indent="-1088569" defTabSz="24384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SzPts val="4800"/>
              <a:buFont typeface="Arial"/>
              <a:buChar char="■"/>
              <a:defRPr sz="48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599869" indent="-1088569" defTabSz="24384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SzPts val="4800"/>
              <a:buFont typeface="Arial"/>
              <a:buChar char="●"/>
              <a:defRPr sz="48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57069" indent="-1088569" defTabSz="24384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SzPts val="4800"/>
              <a:buFont typeface="Arial"/>
              <a:buChar char="○"/>
              <a:defRPr sz="48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188854" y="12524801"/>
            <a:ext cx="867574" cy="870489"/>
          </a:xfrm>
          <a:prstGeom prst="rect">
            <a:avLst/>
          </a:prstGeom>
        </p:spPr>
        <p:txBody>
          <a:bodyPr lIns="243795" tIns="243795" rIns="243795" bIns="243795" anchor="ctr"/>
          <a:lstStyle>
            <a:lvl1pPr algn="r" defTabSz="2438400">
              <a:defRPr sz="26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xfrm>
            <a:off x="1219199" y="549273"/>
            <a:ext cx="21945602" cy="2286402"/>
          </a:xfrm>
          <a:prstGeom prst="rect">
            <a:avLst/>
          </a:prstGeom>
        </p:spPr>
        <p:txBody>
          <a:bodyPr lIns="243795" tIns="243795" rIns="243795" bIns="243795"/>
          <a:lstStyle>
            <a:lvl1pPr defTabSz="2438400">
              <a:defRPr sz="1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199" y="3200399"/>
            <a:ext cx="21945602" cy="9052005"/>
          </a:xfrm>
          <a:prstGeom prst="rect">
            <a:avLst/>
          </a:prstGeom>
        </p:spPr>
        <p:txBody>
          <a:bodyPr lIns="243795" tIns="243795" rIns="243795" bIns="243795" anchor="t"/>
          <a:lstStyle>
            <a:lvl1pPr marL="973137" indent="-833437" defTabSz="2438400">
              <a:spcBef>
                <a:spcPts val="1600"/>
              </a:spcBef>
              <a:buClr>
                <a:srgbClr val="000000"/>
              </a:buClr>
              <a:buSzPts val="8400"/>
              <a:buFont typeface="Arial"/>
              <a:defRPr sz="8400">
                <a:latin typeface="Calibri"/>
                <a:ea typeface="Calibri"/>
                <a:cs typeface="Calibri"/>
                <a:sym typeface="Calibri"/>
              </a:defRPr>
            </a:lvl1pPr>
            <a:lvl2pPr marL="2501898" indent="-1904998" defTabSz="2438400">
              <a:spcBef>
                <a:spcPts val="1600"/>
              </a:spcBef>
              <a:buClr>
                <a:srgbClr val="000000"/>
              </a:buClr>
              <a:buSzPts val="8400"/>
              <a:buFont typeface="Arial"/>
              <a:buChar char="○"/>
              <a:defRPr sz="8400">
                <a:latin typeface="Calibri"/>
                <a:ea typeface="Calibri"/>
                <a:cs typeface="Calibri"/>
                <a:sym typeface="Calibri"/>
              </a:defRPr>
            </a:lvl2pPr>
            <a:lvl3pPr marL="2959098" indent="-1904998" defTabSz="2438400">
              <a:spcBef>
                <a:spcPts val="1600"/>
              </a:spcBef>
              <a:buClr>
                <a:srgbClr val="000000"/>
              </a:buClr>
              <a:buSzPts val="8400"/>
              <a:buFont typeface="Arial"/>
              <a:buChar char="■"/>
              <a:defRPr sz="8400">
                <a:latin typeface="Calibri"/>
                <a:ea typeface="Calibri"/>
                <a:cs typeface="Calibri"/>
                <a:sym typeface="Calibri"/>
              </a:defRPr>
            </a:lvl3pPr>
            <a:lvl4pPr marL="3416298" indent="-1904998" defTabSz="2438400">
              <a:spcBef>
                <a:spcPts val="1600"/>
              </a:spcBef>
              <a:buClr>
                <a:srgbClr val="000000"/>
              </a:buClr>
              <a:buSzPts val="8400"/>
              <a:buFont typeface="Arial"/>
              <a:buChar char="●"/>
              <a:defRPr sz="8400">
                <a:latin typeface="Calibri"/>
                <a:ea typeface="Calibri"/>
                <a:cs typeface="Calibri"/>
                <a:sym typeface="Calibri"/>
              </a:defRPr>
            </a:lvl4pPr>
            <a:lvl5pPr marL="3873498" indent="-1904998" defTabSz="2438400">
              <a:spcBef>
                <a:spcPts val="1600"/>
              </a:spcBef>
              <a:buClr>
                <a:srgbClr val="000000"/>
              </a:buClr>
              <a:buSzPts val="8400"/>
              <a:buFont typeface="Arial"/>
              <a:buChar char="○"/>
              <a:defRPr sz="8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96417" y="12753232"/>
            <a:ext cx="668385" cy="649335"/>
          </a:xfrm>
          <a:prstGeom prst="rect">
            <a:avLst/>
          </a:prstGeom>
        </p:spPr>
        <p:txBody>
          <a:bodyPr lIns="121864" tIns="121864" rIns="121864" bIns="121864" anchor="ctr"/>
          <a:lstStyle>
            <a:lvl1pPr algn="r" defTabSz="2438400"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xfrm>
            <a:off x="831197" y="1186732"/>
            <a:ext cx="22721606" cy="1527204"/>
          </a:xfrm>
          <a:prstGeom prst="rect">
            <a:avLst/>
          </a:prstGeom>
        </p:spPr>
        <p:txBody>
          <a:bodyPr lIns="243795" tIns="243795" rIns="243795" bIns="243795" anchor="t"/>
          <a:lstStyle>
            <a:lvl1pPr algn="l" defTabSz="2438400">
              <a:defRPr sz="16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idx="1"/>
          </p:nvPr>
        </p:nvSpPr>
        <p:spPr>
          <a:xfrm>
            <a:off x="831197" y="3073266"/>
            <a:ext cx="22721606" cy="9110403"/>
          </a:xfrm>
          <a:prstGeom prst="rect">
            <a:avLst/>
          </a:prstGeom>
        </p:spPr>
        <p:txBody>
          <a:bodyPr lIns="243795" tIns="243795" rIns="243795" bIns="243795" anchor="t"/>
          <a:lstStyle>
            <a:lvl1pPr marL="1028700" indent="-914400" defTabSz="24384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SzPts val="4800"/>
              <a:buFont typeface="Arial"/>
              <a:buChar char="●"/>
              <a:defRPr sz="48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685469" indent="-1088569" defTabSz="24384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SzPts val="4800"/>
              <a:buFont typeface="Arial"/>
              <a:buChar char="○"/>
              <a:defRPr sz="48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142669" indent="-1088569" defTabSz="24384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SzPts val="4800"/>
              <a:buFont typeface="Arial"/>
              <a:buChar char="■"/>
              <a:defRPr sz="48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599869" indent="-1088569" defTabSz="24384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SzPts val="4800"/>
              <a:buFont typeface="Arial"/>
              <a:buChar char="●"/>
              <a:defRPr sz="48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57069" indent="-1088569" defTabSz="24384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SzPts val="4800"/>
              <a:buFont typeface="Arial"/>
              <a:buChar char="○"/>
              <a:defRPr sz="48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188852" y="12524800"/>
            <a:ext cx="867576" cy="870491"/>
          </a:xfrm>
          <a:prstGeom prst="rect">
            <a:avLst/>
          </a:prstGeom>
        </p:spPr>
        <p:txBody>
          <a:bodyPr lIns="243795" tIns="243795" rIns="243795" bIns="243795" anchor="ctr"/>
          <a:lstStyle>
            <a:lvl1pPr algn="r" defTabSz="2438400">
              <a:defRPr sz="26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F5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mage"/>
          <p:cNvSpPr>
            <a:spLocks noGrp="1"/>
          </p:cNvSpPr>
          <p:nvPr>
            <p:ph type="pic" sz="half" idx="21"/>
          </p:nvPr>
        </p:nvSpPr>
        <p:spPr>
          <a:xfrm>
            <a:off x="13169898" y="3149599"/>
            <a:ext cx="9525006" cy="9296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1689098" y="355599"/>
            <a:ext cx="21005805" cy="2286001"/>
          </a:xfrm>
          <a:prstGeom prst="rect">
            <a:avLst/>
          </a:prstGeom>
        </p:spPr>
        <p:txBody>
          <a:bodyPr/>
          <a:lstStyle>
            <a:lvl1pPr defTabSz="825496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4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098" y="3149599"/>
            <a:ext cx="10223504" cy="9296401"/>
          </a:xfrm>
          <a:prstGeom prst="rect">
            <a:avLst/>
          </a:prstGeom>
        </p:spPr>
        <p:txBody>
          <a:bodyPr/>
          <a:lstStyle>
            <a:lvl1pPr marL="521545" indent="-521545" defTabSz="825496">
              <a:spcBef>
                <a:spcPts val="4200"/>
              </a:spcBef>
              <a:defRPr sz="4200">
                <a:solidFill>
                  <a:srgbClr val="FFFFFF"/>
                </a:solidFill>
              </a:defRPr>
            </a:lvl1pPr>
            <a:lvl2pPr marL="1080345" indent="-521545" defTabSz="825496">
              <a:spcBef>
                <a:spcPts val="4200"/>
              </a:spcBef>
              <a:defRPr sz="4200">
                <a:solidFill>
                  <a:srgbClr val="FFFFFF"/>
                </a:solidFill>
              </a:defRPr>
            </a:lvl2pPr>
            <a:lvl3pPr marL="1639143" indent="-521545" defTabSz="825496">
              <a:spcBef>
                <a:spcPts val="4200"/>
              </a:spcBef>
              <a:defRPr sz="4200">
                <a:solidFill>
                  <a:srgbClr val="FFFFFF"/>
                </a:solidFill>
              </a:defRPr>
            </a:lvl3pPr>
            <a:lvl4pPr marL="2197943" indent="-521543" defTabSz="825496">
              <a:spcBef>
                <a:spcPts val="4200"/>
              </a:spcBef>
              <a:defRPr sz="4200">
                <a:solidFill>
                  <a:srgbClr val="FFFFFF"/>
                </a:solidFill>
              </a:defRPr>
            </a:lvl4pPr>
            <a:lvl5pPr marL="2756743" indent="-521543" defTabSz="825496">
              <a:spcBef>
                <a:spcPts val="4200"/>
              </a:spcBef>
              <a:defRPr sz="4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5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-3"/>
            <a:ext cx="24384005" cy="13716005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0" y="13081000"/>
            <a:ext cx="453239" cy="469900"/>
          </a:xfrm>
          <a:prstGeom prst="rect">
            <a:avLst/>
          </a:prstGeom>
        </p:spPr>
        <p:txBody>
          <a:bodyPr/>
          <a:lstStyle>
            <a:lvl1pPr defTabSz="825496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1219199" y="549273"/>
            <a:ext cx="21945602" cy="2286402"/>
          </a:xfrm>
          <a:prstGeom prst="rect">
            <a:avLst/>
          </a:prstGeom>
        </p:spPr>
        <p:txBody>
          <a:bodyPr lIns="243795" tIns="243795" rIns="243795" bIns="243795"/>
          <a:lstStyle>
            <a:lvl1pPr defTabSz="2438400">
              <a:defRPr sz="1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199" y="3200399"/>
            <a:ext cx="21945602" cy="9052005"/>
          </a:xfrm>
          <a:prstGeom prst="rect">
            <a:avLst/>
          </a:prstGeom>
        </p:spPr>
        <p:txBody>
          <a:bodyPr lIns="243795" tIns="243795" rIns="243795" bIns="243795" anchor="t"/>
          <a:lstStyle>
            <a:lvl1pPr marL="973137" indent="-833437" defTabSz="2438400">
              <a:spcBef>
                <a:spcPts val="1600"/>
              </a:spcBef>
              <a:buClr>
                <a:srgbClr val="000000"/>
              </a:buClr>
              <a:buSzPts val="8400"/>
              <a:buFont typeface="Arial"/>
              <a:defRPr sz="8400">
                <a:latin typeface="Calibri"/>
                <a:ea typeface="Calibri"/>
                <a:cs typeface="Calibri"/>
                <a:sym typeface="Calibri"/>
              </a:defRPr>
            </a:lvl1pPr>
            <a:lvl2pPr marL="2501898" indent="-1904998" defTabSz="2438400">
              <a:spcBef>
                <a:spcPts val="1600"/>
              </a:spcBef>
              <a:buClr>
                <a:srgbClr val="000000"/>
              </a:buClr>
              <a:buSzPts val="8400"/>
              <a:buFont typeface="Arial"/>
              <a:buChar char="○"/>
              <a:defRPr sz="8400">
                <a:latin typeface="Calibri"/>
                <a:ea typeface="Calibri"/>
                <a:cs typeface="Calibri"/>
                <a:sym typeface="Calibri"/>
              </a:defRPr>
            </a:lvl2pPr>
            <a:lvl3pPr marL="2959098" indent="-1904998" defTabSz="2438400">
              <a:spcBef>
                <a:spcPts val="1600"/>
              </a:spcBef>
              <a:buClr>
                <a:srgbClr val="000000"/>
              </a:buClr>
              <a:buSzPts val="8400"/>
              <a:buFont typeface="Arial"/>
              <a:buChar char="■"/>
              <a:defRPr sz="8400">
                <a:latin typeface="Calibri"/>
                <a:ea typeface="Calibri"/>
                <a:cs typeface="Calibri"/>
                <a:sym typeface="Calibri"/>
              </a:defRPr>
            </a:lvl3pPr>
            <a:lvl4pPr marL="3416298" indent="-1904998" defTabSz="2438400">
              <a:spcBef>
                <a:spcPts val="1600"/>
              </a:spcBef>
              <a:buClr>
                <a:srgbClr val="000000"/>
              </a:buClr>
              <a:buSzPts val="8400"/>
              <a:buFont typeface="Arial"/>
              <a:buChar char="●"/>
              <a:defRPr sz="8400">
                <a:latin typeface="Calibri"/>
                <a:ea typeface="Calibri"/>
                <a:cs typeface="Calibri"/>
                <a:sym typeface="Calibri"/>
              </a:defRPr>
            </a:lvl4pPr>
            <a:lvl5pPr marL="3873498" indent="-1904998" defTabSz="2438400">
              <a:spcBef>
                <a:spcPts val="1600"/>
              </a:spcBef>
              <a:buClr>
                <a:srgbClr val="000000"/>
              </a:buClr>
              <a:buSzPts val="8400"/>
              <a:buFont typeface="Arial"/>
              <a:buChar char="○"/>
              <a:defRPr sz="8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96417" y="12753232"/>
            <a:ext cx="668385" cy="649335"/>
          </a:xfrm>
          <a:prstGeom prst="rect">
            <a:avLst/>
          </a:prstGeom>
        </p:spPr>
        <p:txBody>
          <a:bodyPr lIns="121864" tIns="121864" rIns="121864" bIns="121864" anchor="ctr"/>
          <a:lstStyle>
            <a:lvl1pPr algn="r" defTabSz="2438400"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831197" y="1186732"/>
            <a:ext cx="22721606" cy="1527204"/>
          </a:xfrm>
          <a:prstGeom prst="rect">
            <a:avLst/>
          </a:prstGeom>
        </p:spPr>
        <p:txBody>
          <a:bodyPr lIns="243795" tIns="243795" rIns="243795" bIns="243795" anchor="t"/>
          <a:lstStyle>
            <a:lvl1pPr algn="l" defTabSz="2438400">
              <a:defRPr sz="16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idx="1"/>
          </p:nvPr>
        </p:nvSpPr>
        <p:spPr>
          <a:xfrm>
            <a:off x="831197" y="3073266"/>
            <a:ext cx="22721606" cy="9110402"/>
          </a:xfrm>
          <a:prstGeom prst="rect">
            <a:avLst/>
          </a:prstGeom>
        </p:spPr>
        <p:txBody>
          <a:bodyPr lIns="243795" tIns="243795" rIns="243795" bIns="243795" anchor="t"/>
          <a:lstStyle>
            <a:lvl1pPr marL="1028700" indent="-914400" defTabSz="24384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SzPts val="4800"/>
              <a:buFont typeface="Arial"/>
              <a:buChar char="●"/>
              <a:defRPr sz="48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685469" indent="-1088569" defTabSz="24384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SzPts val="4800"/>
              <a:buFont typeface="Arial"/>
              <a:buChar char="○"/>
              <a:defRPr sz="48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142669" indent="-1088569" defTabSz="24384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SzPts val="4800"/>
              <a:buFont typeface="Arial"/>
              <a:buChar char="■"/>
              <a:defRPr sz="48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599869" indent="-1088569" defTabSz="24384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SzPts val="4800"/>
              <a:buFont typeface="Arial"/>
              <a:buChar char="●"/>
              <a:defRPr sz="48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57069" indent="-1088569" defTabSz="24384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SzPts val="4800"/>
              <a:buFont typeface="Arial"/>
              <a:buChar char="○"/>
              <a:defRPr sz="48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188850" y="12524799"/>
            <a:ext cx="867578" cy="870493"/>
          </a:xfrm>
          <a:prstGeom prst="rect">
            <a:avLst/>
          </a:prstGeom>
        </p:spPr>
        <p:txBody>
          <a:bodyPr lIns="243796" tIns="243796" rIns="243796" bIns="243796" anchor="ctr"/>
          <a:lstStyle>
            <a:lvl1pPr algn="r" defTabSz="2438400">
              <a:defRPr sz="26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mage"/>
          <p:cNvSpPr>
            <a:spLocks noGrp="1"/>
          </p:cNvSpPr>
          <p:nvPr>
            <p:ph type="pic" idx="21"/>
          </p:nvPr>
        </p:nvSpPr>
        <p:spPr>
          <a:xfrm>
            <a:off x="3125965" y="673100"/>
            <a:ext cx="18135606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" name="Title Text"/>
          <p:cNvSpPr txBox="1"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Image"/>
          <p:cNvSpPr>
            <a:spLocks noGrp="1"/>
          </p:cNvSpPr>
          <p:nvPr>
            <p:ph type="pic" sz="half" idx="21"/>
          </p:nvPr>
        </p:nvSpPr>
        <p:spPr>
          <a:xfrm>
            <a:off x="13165979" y="1104900"/>
            <a:ext cx="9525004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Image"/>
          <p:cNvSpPr>
            <a:spLocks noGrp="1"/>
          </p:cNvSpPr>
          <p:nvPr>
            <p:ph type="pic" sz="half" idx="21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2" name="Image"/>
          <p:cNvSpPr>
            <a:spLocks noGrp="1"/>
          </p:cNvSpPr>
          <p:nvPr>
            <p:ph type="pic" sz="quarter" idx="22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3" name="Image"/>
          <p:cNvSpPr>
            <a:spLocks noGrp="1"/>
          </p:cNvSpPr>
          <p:nvPr>
            <p:ph type="pic" idx="23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totla@samtokin78.is?subject=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Hinsegin 101"/>
          <p:cNvSpPr txBox="1"/>
          <p:nvPr/>
        </p:nvSpPr>
        <p:spPr>
          <a:xfrm>
            <a:off x="14871008" y="5257084"/>
            <a:ext cx="7613006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9000">
                <a:latin typeface="+mn-lt"/>
                <a:ea typeface="+mn-ea"/>
                <a:cs typeface="+mn-cs"/>
                <a:sym typeface="Helvetica"/>
              </a:defRPr>
            </a:pPr>
            <a:r>
              <a:t>Staða </a:t>
            </a:r>
          </a:p>
          <a:p>
            <a:pPr>
              <a:defRPr sz="9000">
                <a:latin typeface="+mn-lt"/>
                <a:ea typeface="+mn-ea"/>
                <a:cs typeface="+mn-cs"/>
                <a:sym typeface="Helvetica"/>
              </a:defRPr>
            </a:pPr>
            <a:r>
              <a:t>hinsegin barna</a:t>
            </a:r>
          </a:p>
        </p:txBody>
      </p:sp>
      <p:sp>
        <p:nvSpPr>
          <p:cNvPr id="175" name="Tótla I. Sæmundsdóttir…"/>
          <p:cNvSpPr txBox="1"/>
          <p:nvPr/>
        </p:nvSpPr>
        <p:spPr>
          <a:xfrm>
            <a:off x="14509053" y="10299700"/>
            <a:ext cx="8336916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Tótla I. Sæmundsdóttir</a:t>
            </a:r>
          </a:p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fræðslustýra Samtakanna ‘78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Hversu oft tilkynna hinsegin nemendur ofbeldi/áreitni?"/>
          <p:cNvSpPr txBox="1"/>
          <p:nvPr/>
        </p:nvSpPr>
        <p:spPr>
          <a:xfrm>
            <a:off x="3530917" y="701675"/>
            <a:ext cx="20102175" cy="2559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15000"/>
              </a:lnSpc>
              <a:defRPr sz="6700">
                <a:solidFill>
                  <a:srgbClr val="53585F"/>
                </a:solidFill>
                <a:uFill>
                  <a:solidFill>
                    <a:srgbClr val="000000"/>
                  </a:solidFill>
                </a:uFill>
                <a:latin typeface="Uni Neue Regular"/>
                <a:ea typeface="Uni Neue Regular"/>
                <a:cs typeface="Uni Neue Regular"/>
                <a:sym typeface="Uni Neue Regular"/>
              </a:defRPr>
            </a:lvl1pPr>
          </a:lstStyle>
          <a:p>
            <a:r>
              <a:t>Hversu oft tilkynna hinsegin nemendur ofbeldi/áreitni?</a:t>
            </a:r>
          </a:p>
        </p:txBody>
      </p:sp>
      <p:graphicFrame>
        <p:nvGraphicFramePr>
          <p:cNvPr id="258" name="2D Stacked Column Chart"/>
          <p:cNvGraphicFramePr/>
          <p:nvPr/>
        </p:nvGraphicFramePr>
        <p:xfrm>
          <a:off x="3035575" y="2044402"/>
          <a:ext cx="21672936" cy="11007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9" name="Aldrei"/>
          <p:cNvSpPr txBox="1"/>
          <p:nvPr/>
        </p:nvSpPr>
        <p:spPr>
          <a:xfrm>
            <a:off x="1342072" y="9112249"/>
            <a:ext cx="176085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Aldrei</a:t>
            </a:r>
          </a:p>
        </p:txBody>
      </p:sp>
      <p:sp>
        <p:nvSpPr>
          <p:cNvPr id="260" name="Stundum"/>
          <p:cNvSpPr txBox="1"/>
          <p:nvPr/>
        </p:nvSpPr>
        <p:spPr>
          <a:xfrm>
            <a:off x="895032" y="6420624"/>
            <a:ext cx="265493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Stundum</a:t>
            </a:r>
          </a:p>
        </p:txBody>
      </p:sp>
      <p:sp>
        <p:nvSpPr>
          <p:cNvPr id="261" name="Oft"/>
          <p:cNvSpPr txBox="1"/>
          <p:nvPr/>
        </p:nvSpPr>
        <p:spPr>
          <a:xfrm>
            <a:off x="1741804" y="4813299"/>
            <a:ext cx="96139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Oft</a:t>
            </a:r>
          </a:p>
        </p:txBody>
      </p:sp>
      <p:sp>
        <p:nvSpPr>
          <p:cNvPr id="262" name="Alltaf"/>
          <p:cNvSpPr txBox="1"/>
          <p:nvPr/>
        </p:nvSpPr>
        <p:spPr>
          <a:xfrm>
            <a:off x="1497647" y="3474998"/>
            <a:ext cx="152590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Alltaf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age5.png" descr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-3"/>
            <a:ext cx="24384005" cy="13716005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Kynvitund (Gender identity)"/>
          <p:cNvSpPr txBox="1">
            <a:spLocks noGrp="1"/>
          </p:cNvSpPr>
          <p:nvPr>
            <p:ph type="title"/>
          </p:nvPr>
        </p:nvSpPr>
        <p:spPr>
          <a:xfrm>
            <a:off x="2959096" y="342899"/>
            <a:ext cx="21005808" cy="2286001"/>
          </a:xfrm>
          <a:prstGeom prst="rect">
            <a:avLst/>
          </a:prstGeom>
        </p:spPr>
        <p:txBody>
          <a:bodyPr/>
          <a:lstStyle>
            <a:lvl1pPr algn="l">
              <a:defRPr sz="9000"/>
            </a:lvl1pPr>
          </a:lstStyle>
          <a:p>
            <a:r>
              <a:t>Haustið 2021</a:t>
            </a:r>
          </a:p>
        </p:txBody>
      </p:sp>
      <p:sp>
        <p:nvSpPr>
          <p:cNvPr id="266" name="Snýst um hvernig við upplifum kyn okkar og hvernig við viljum vera í okkar kyni.…"/>
          <p:cNvSpPr txBox="1">
            <a:spLocks noGrp="1"/>
          </p:cNvSpPr>
          <p:nvPr>
            <p:ph type="body" idx="1"/>
          </p:nvPr>
        </p:nvSpPr>
        <p:spPr>
          <a:xfrm>
            <a:off x="2609845" y="3479799"/>
            <a:ext cx="19501059" cy="9514586"/>
          </a:xfrm>
          <a:prstGeom prst="rect">
            <a:avLst/>
          </a:prstGeom>
        </p:spPr>
        <p:txBody>
          <a:bodyPr anchor="t"/>
          <a:lstStyle/>
          <a:p>
            <a:pPr marL="0" indent="0">
              <a:buSz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Tilkynningar um ofbeldi fara að berast með auknum mæli haustið 2021</a:t>
            </a:r>
          </a:p>
          <a:p>
            <a:pPr marL="228600" indent="-228600">
              <a:buSzPct val="100000"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Líkamlegt</a:t>
            </a:r>
          </a:p>
          <a:p>
            <a:pPr marL="228600" indent="-228600">
              <a:buSzPct val="100000"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Andlegt</a:t>
            </a:r>
          </a:p>
          <a:p>
            <a:pPr marL="228600" indent="-228600">
              <a:buSzPct val="100000"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Stafrænt</a:t>
            </a:r>
          </a:p>
          <a:p>
            <a:pPr marL="0" indent="0">
              <a:buSz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marL="0" indent="0">
              <a:buSz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Börnin fara að óttast að fara í skóla, strætó, niður í bæ, Kringluna….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Screenshot 2022-09-20 at 11.19.06.png" descr="Screenshot 2022-09-20 at 11.19.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90042" y="3910409"/>
            <a:ext cx="13830301" cy="833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Screenshot 2022-09-20 at 11.19.43.png" descr="Screenshot 2022-09-20 at 11.19.4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03757" y="3478609"/>
            <a:ext cx="12674601" cy="848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Screenshot 2022-09-20 at 11.20.14.png" descr="Screenshot 2022-09-20 at 11.20.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05507" y="3867646"/>
            <a:ext cx="10922001" cy="782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Screenshot 2022-09-20 at 11.19.27.png" descr="Screenshot 2022-09-20 at 11.19.2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7407" y="3854946"/>
            <a:ext cx="10960101" cy="7848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Screenshot 2022-09-20 at 11.20.29.png" descr="Screenshot 2022-09-20 at 11.20.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0534" y="3695799"/>
            <a:ext cx="10477501" cy="838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Screenshot 2022-09-20 at 11.19.58.png" descr="Screenshot 2022-09-20 at 11.19.5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76223" y="4203799"/>
            <a:ext cx="13004801" cy="736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Takk kærlega fyrir mig"/>
          <p:cNvSpPr txBox="1"/>
          <p:nvPr/>
        </p:nvSpPr>
        <p:spPr>
          <a:xfrm>
            <a:off x="13389716" y="5706664"/>
            <a:ext cx="10050563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496">
              <a:defRPr sz="80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Takk kærlega fyrir mig</a:t>
            </a:r>
          </a:p>
        </p:txBody>
      </p:sp>
      <p:sp>
        <p:nvSpPr>
          <p:cNvPr id="279" name="Megið alltaf hafa samband"/>
          <p:cNvSpPr txBox="1"/>
          <p:nvPr/>
        </p:nvSpPr>
        <p:spPr>
          <a:xfrm>
            <a:off x="12949477" y="9652000"/>
            <a:ext cx="11286642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496">
              <a:defRPr sz="7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Megið alltaf hafa samband</a:t>
            </a:r>
          </a:p>
        </p:txBody>
      </p:sp>
      <p:sp>
        <p:nvSpPr>
          <p:cNvPr id="280" name="totla@samtokin78.is"/>
          <p:cNvSpPr txBox="1"/>
          <p:nvPr/>
        </p:nvSpPr>
        <p:spPr>
          <a:xfrm>
            <a:off x="15099393" y="11209735"/>
            <a:ext cx="698681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496">
              <a:defRPr sz="6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  <a:sym typeface="Helvetica"/>
                <a:hlinkClick r:id="rId3"/>
              </a:defRPr>
            </a:lvl1pPr>
          </a:lstStyle>
          <a:p>
            <a:r>
              <a:rPr>
                <a:hlinkClick r:id="rId3"/>
              </a:rPr>
              <a:t>totla@samtokin78.is</a:t>
            </a:r>
          </a:p>
        </p:txBody>
      </p:sp>
      <p:pic>
        <p:nvPicPr>
          <p:cNvPr id="281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00" y="1270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Takk kærlega fyrir mig"/>
          <p:cNvSpPr txBox="1"/>
          <p:nvPr/>
        </p:nvSpPr>
        <p:spPr>
          <a:xfrm>
            <a:off x="13516716" y="5833664"/>
            <a:ext cx="10050563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496">
              <a:defRPr sz="80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Takk kærlega fyrir mig</a:t>
            </a:r>
          </a:p>
        </p:txBody>
      </p:sp>
      <p:sp>
        <p:nvSpPr>
          <p:cNvPr id="283" name="Megið alltaf hafa samband"/>
          <p:cNvSpPr txBox="1"/>
          <p:nvPr/>
        </p:nvSpPr>
        <p:spPr>
          <a:xfrm>
            <a:off x="13076475" y="9779000"/>
            <a:ext cx="11286643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496">
              <a:defRPr sz="7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Megið alltaf hafa samband</a:t>
            </a:r>
          </a:p>
        </p:txBody>
      </p:sp>
      <p:sp>
        <p:nvSpPr>
          <p:cNvPr id="284" name="totla@samtokin78.is"/>
          <p:cNvSpPr txBox="1"/>
          <p:nvPr/>
        </p:nvSpPr>
        <p:spPr>
          <a:xfrm>
            <a:off x="15226393" y="11336735"/>
            <a:ext cx="698681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496">
              <a:defRPr sz="6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  <a:sym typeface="Helvetica"/>
                <a:hlinkClick r:id="rId3"/>
              </a:defRPr>
            </a:lvl1pPr>
          </a:lstStyle>
          <a:p>
            <a:r>
              <a:rPr>
                <a:hlinkClick r:id="rId3"/>
              </a:rPr>
              <a:t>totla@samtokin78.is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13.png" descr="image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Hvað er hinsegin? LGBT(+) / queer"/>
          <p:cNvSpPr txBox="1"/>
          <p:nvPr/>
        </p:nvSpPr>
        <p:spPr>
          <a:xfrm>
            <a:off x="3492815" y="520699"/>
            <a:ext cx="20102178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9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Hvað gerum við?</a:t>
            </a:r>
          </a:p>
        </p:txBody>
      </p:sp>
      <p:sp>
        <p:nvSpPr>
          <p:cNvPr id="179" name="Regnhlífarhugtak yfir:…"/>
          <p:cNvSpPr txBox="1"/>
          <p:nvPr/>
        </p:nvSpPr>
        <p:spPr>
          <a:xfrm>
            <a:off x="10486710" y="3762337"/>
            <a:ext cx="9618224" cy="177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90000"/>
              </a:lnSpc>
              <a:spcBef>
                <a:spcPts val="1000"/>
              </a:spcBef>
              <a:defRPr sz="5300">
                <a:solidFill>
                  <a:srgbClr val="40404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Samtökin ’78 sinna fræðslu til </a:t>
            </a:r>
          </a:p>
          <a:p>
            <a:pPr algn="l" defTabSz="457200">
              <a:lnSpc>
                <a:spcPct val="90000"/>
              </a:lnSpc>
              <a:spcBef>
                <a:spcPts val="1000"/>
              </a:spcBef>
              <a:defRPr sz="5300">
                <a:solidFill>
                  <a:srgbClr val="40404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starfsfólk skólanna og nemenda</a:t>
            </a:r>
          </a:p>
        </p:txBody>
      </p:sp>
      <p:pic>
        <p:nvPicPr>
          <p:cNvPr id="180" name="image16.png" descr="image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6525" y="3486150"/>
            <a:ext cx="8496896" cy="674370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Regnhlífarhugtak yfir:…"/>
          <p:cNvSpPr txBox="1"/>
          <p:nvPr/>
        </p:nvSpPr>
        <p:spPr>
          <a:xfrm>
            <a:off x="10471069" y="10875167"/>
            <a:ext cx="10402082" cy="177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90000"/>
              </a:lnSpc>
              <a:spcBef>
                <a:spcPts val="1000"/>
              </a:spcBef>
              <a:defRPr sz="5300">
                <a:solidFill>
                  <a:srgbClr val="40404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Halda úti félagsmiðstöð í samstarfi</a:t>
            </a:r>
          </a:p>
          <a:p>
            <a:pPr algn="l" defTabSz="457200">
              <a:lnSpc>
                <a:spcPct val="90000"/>
              </a:lnSpc>
              <a:spcBef>
                <a:spcPts val="1000"/>
              </a:spcBef>
              <a:defRPr sz="5300">
                <a:solidFill>
                  <a:srgbClr val="40404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vid Reykjavíkurborg</a:t>
            </a:r>
          </a:p>
        </p:txBody>
      </p:sp>
      <p:sp>
        <p:nvSpPr>
          <p:cNvPr id="182" name="Regnhlífarhugtak yfir:…"/>
          <p:cNvSpPr txBox="1"/>
          <p:nvPr/>
        </p:nvSpPr>
        <p:spPr>
          <a:xfrm>
            <a:off x="10486710" y="6153423"/>
            <a:ext cx="8570120" cy="177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90000"/>
              </a:lnSpc>
              <a:spcBef>
                <a:spcPts val="1000"/>
              </a:spcBef>
              <a:defRPr sz="5300">
                <a:solidFill>
                  <a:srgbClr val="40404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Ráðgjafaþjónusta fyrir börn, </a:t>
            </a:r>
          </a:p>
          <a:p>
            <a:pPr algn="l" defTabSz="457200">
              <a:lnSpc>
                <a:spcPct val="90000"/>
              </a:lnSpc>
              <a:spcBef>
                <a:spcPts val="1000"/>
              </a:spcBef>
              <a:defRPr sz="5300">
                <a:solidFill>
                  <a:srgbClr val="40404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aðstandendur og fagaðila  </a:t>
            </a:r>
          </a:p>
        </p:txBody>
      </p:sp>
      <p:sp>
        <p:nvSpPr>
          <p:cNvPr id="183" name="Regnhlífarhugtak yfir:…"/>
          <p:cNvSpPr txBox="1"/>
          <p:nvPr/>
        </p:nvSpPr>
        <p:spPr>
          <a:xfrm>
            <a:off x="10374308" y="8412695"/>
            <a:ext cx="8794925" cy="177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90000"/>
              </a:lnSpc>
              <a:spcBef>
                <a:spcPts val="1000"/>
              </a:spcBef>
              <a:defRPr sz="5300">
                <a:solidFill>
                  <a:srgbClr val="40404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Stuðningshópar fyrir börn og </a:t>
            </a:r>
          </a:p>
          <a:p>
            <a:pPr algn="l" defTabSz="457200">
              <a:lnSpc>
                <a:spcPct val="90000"/>
              </a:lnSpc>
              <a:spcBef>
                <a:spcPts val="1000"/>
              </a:spcBef>
              <a:defRPr sz="5300">
                <a:solidFill>
                  <a:srgbClr val="40404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aðstandendur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18.png" descr="image18.png"/>
          <p:cNvPicPr>
            <a:picLocks noChangeAspect="1"/>
          </p:cNvPicPr>
          <p:nvPr/>
        </p:nvPicPr>
        <p:blipFill>
          <a:blip r:embed="rId3">
            <a:extLst/>
          </a:blip>
          <a:srcRect l="3255" t="6041" r="3255" b="6041"/>
          <a:stretch>
            <a:fillRect/>
          </a:stretch>
        </p:blipFill>
        <p:spPr>
          <a:xfrm>
            <a:off x="4948782" y="883294"/>
            <a:ext cx="13630751" cy="4011132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Regnhlífarhugtak yfir:…"/>
          <p:cNvSpPr txBox="1"/>
          <p:nvPr/>
        </p:nvSpPr>
        <p:spPr>
          <a:xfrm>
            <a:off x="6930711" y="5461597"/>
            <a:ext cx="490225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90000"/>
              </a:lnSpc>
              <a:spcBef>
                <a:spcPts val="1000"/>
              </a:spcBef>
              <a:defRPr sz="5300">
                <a:solidFill>
                  <a:srgbClr val="40404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Fyrir 10 - 12 ára</a:t>
            </a:r>
          </a:p>
        </p:txBody>
      </p:sp>
      <p:sp>
        <p:nvSpPr>
          <p:cNvPr id="187" name="Regnhlífarhugtak yfir:…"/>
          <p:cNvSpPr txBox="1"/>
          <p:nvPr/>
        </p:nvSpPr>
        <p:spPr>
          <a:xfrm>
            <a:off x="8530911" y="6477597"/>
            <a:ext cx="3369699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90000"/>
              </a:lnSpc>
              <a:spcBef>
                <a:spcPts val="1000"/>
              </a:spcBef>
              <a:defRPr sz="5300">
                <a:solidFill>
                  <a:srgbClr val="40404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13 - 15 ára</a:t>
            </a:r>
          </a:p>
        </p:txBody>
      </p:sp>
      <p:sp>
        <p:nvSpPr>
          <p:cNvPr id="188" name="Regnhlífarhugtak yfir:…"/>
          <p:cNvSpPr txBox="1"/>
          <p:nvPr/>
        </p:nvSpPr>
        <p:spPr>
          <a:xfrm>
            <a:off x="8530911" y="7493597"/>
            <a:ext cx="3369699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90000"/>
              </a:lnSpc>
              <a:spcBef>
                <a:spcPts val="1000"/>
              </a:spcBef>
              <a:defRPr sz="5300">
                <a:solidFill>
                  <a:srgbClr val="40404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16 - 17 ára</a:t>
            </a:r>
          </a:p>
        </p:txBody>
      </p:sp>
      <p:sp>
        <p:nvSpPr>
          <p:cNvPr id="189" name="Regnhlífarhugtak yfir:…"/>
          <p:cNvSpPr txBox="1"/>
          <p:nvPr/>
        </p:nvSpPr>
        <p:spPr>
          <a:xfrm>
            <a:off x="4614239" y="9782136"/>
            <a:ext cx="15155522" cy="177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90000"/>
              </a:lnSpc>
              <a:spcBef>
                <a:spcPts val="1000"/>
              </a:spcBef>
              <a:defRPr sz="5300">
                <a:solidFill>
                  <a:srgbClr val="40404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Yfir 100 ungmenni á hverri opnun í 13-15 ára starfi</a:t>
            </a:r>
          </a:p>
          <a:p>
            <a:pPr algn="l" defTabSz="457200">
              <a:lnSpc>
                <a:spcPct val="90000"/>
              </a:lnSpc>
              <a:spcBef>
                <a:spcPts val="1000"/>
              </a:spcBef>
              <a:defRPr sz="5300">
                <a:solidFill>
                  <a:srgbClr val="40404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(meðalmæting 122)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13.png" descr="image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Líkamlegt kyn"/>
          <p:cNvSpPr txBox="1">
            <a:spLocks noGrp="1"/>
          </p:cNvSpPr>
          <p:nvPr>
            <p:ph type="title"/>
          </p:nvPr>
        </p:nvSpPr>
        <p:spPr>
          <a:xfrm>
            <a:off x="3057928" y="565842"/>
            <a:ext cx="22721610" cy="1905558"/>
          </a:xfrm>
          <a:prstGeom prst="rect">
            <a:avLst/>
          </a:prstGeom>
        </p:spPr>
        <p:txBody>
          <a:bodyPr/>
          <a:lstStyle>
            <a:lvl1pPr defTabSz="909767">
              <a:defRPr sz="8100"/>
            </a:lvl1pPr>
          </a:lstStyle>
          <a:p>
            <a:r>
              <a:t>Könnun um líðan hinsegin ungmenna 2018</a:t>
            </a:r>
          </a:p>
        </p:txBody>
      </p:sp>
      <p:sp>
        <p:nvSpPr>
          <p:cNvPr id="195" name="Gagnasöfnun fór fram í júlí og ágúst 2017 og var lokið í byrjun skólaársins 2017-2018.…"/>
          <p:cNvSpPr txBox="1"/>
          <p:nvPr/>
        </p:nvSpPr>
        <p:spPr>
          <a:xfrm>
            <a:off x="2219576" y="3158232"/>
            <a:ext cx="20335363" cy="1441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500">
                <a:latin typeface="Uni Neue Regular"/>
                <a:ea typeface="Uni Neue Regular"/>
                <a:cs typeface="Uni Neue Regular"/>
                <a:sym typeface="Uni Neue Regular"/>
              </a:defRPr>
            </a:pPr>
            <a:endParaRPr/>
          </a:p>
          <a:p>
            <a:pPr algn="l">
              <a:defRPr sz="4500">
                <a:latin typeface="Uni Neue Regular"/>
                <a:ea typeface="Uni Neue Regular"/>
                <a:cs typeface="Uni Neue Regular"/>
                <a:sym typeface="Uni Neue Regular"/>
              </a:defRPr>
            </a:pPr>
            <a:r>
              <a:t>Gagnasöfnun fór fram í júlí og ágúst 2017 og var lokið í byrjun skólaársins 2017-2018. </a:t>
            </a:r>
          </a:p>
          <a:p>
            <a:pPr algn="l">
              <a:defRPr sz="4700">
                <a:latin typeface="Uni Neue Book"/>
                <a:ea typeface="Uni Neue Book"/>
                <a:cs typeface="Uni Neue Book"/>
                <a:sym typeface="Uni Neue Book"/>
              </a:defRPr>
            </a:pPr>
            <a:endParaRPr/>
          </a:p>
          <a:p>
            <a:pPr algn="l" defTabSz="457200">
              <a:defRPr sz="4700">
                <a:uFill>
                  <a:solidFill>
                    <a:srgbClr val="000000"/>
                  </a:solidFill>
                </a:uFill>
                <a:latin typeface="Uni Neue Regular"/>
                <a:ea typeface="Uni Neue Regular"/>
                <a:cs typeface="Uni Neue Regular"/>
                <a:sym typeface="Uni Neue Regular"/>
              </a:defRPr>
            </a:pPr>
            <a:r>
              <a:t>Könnunina var netkönnun og hægt að nálgast í gegnum vefsíðuna Qualtrics. Hún var byggð á GLSEN’s 2015 National School Climate Survey könnuninni og var þýdd og staðfærð af Menntavísindasviði HÍ, GLSEN og Samtökunum ´78.</a:t>
            </a:r>
          </a:p>
          <a:p>
            <a:pPr algn="l" defTabSz="457200">
              <a:defRPr sz="4700">
                <a:uFill>
                  <a:solidFill>
                    <a:srgbClr val="000000"/>
                  </a:solidFill>
                </a:uFill>
                <a:latin typeface="Uni Neue Regular"/>
                <a:ea typeface="Uni Neue Regular"/>
                <a:cs typeface="Uni Neue Regular"/>
                <a:sym typeface="Uni Neue Regular"/>
              </a:defRPr>
            </a:pPr>
            <a:endParaRPr/>
          </a:p>
          <a:p>
            <a:pPr algn="l" defTabSz="457200">
              <a:defRPr sz="4500">
                <a:uFill>
                  <a:solidFill>
                    <a:srgbClr val="000000"/>
                  </a:solidFill>
                </a:uFill>
                <a:latin typeface="Uni Neue Regular"/>
                <a:ea typeface="Uni Neue Regular"/>
                <a:cs typeface="Uni Neue Regular"/>
                <a:sym typeface="Uni Neue Regular"/>
              </a:defRPr>
            </a:pPr>
            <a:r>
              <a:t>Lokaúrtakið samanstóð af 181 nemanda, á aldrinum 13-20 ára. </a:t>
            </a:r>
          </a:p>
          <a:p>
            <a:pPr algn="l" defTabSz="457200"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l" defTabSz="457200">
              <a:defRPr sz="4700">
                <a:uFill>
                  <a:solidFill>
                    <a:srgbClr val="000000"/>
                  </a:solidFill>
                </a:uFill>
                <a:latin typeface="Uni Neue Regular"/>
                <a:ea typeface="Uni Neue Regular"/>
                <a:cs typeface="Uni Neue Regular"/>
                <a:sym typeface="Uni Neue Regular"/>
              </a:defRPr>
            </a:pPr>
            <a:endParaRPr/>
          </a:p>
          <a:p>
            <a:pPr algn="l" defTabSz="457200">
              <a:defRPr sz="4700">
                <a:uFill>
                  <a:solidFill>
                    <a:srgbClr val="000000"/>
                  </a:solidFill>
                </a:uFill>
                <a:latin typeface="Uni Neue Regular"/>
                <a:ea typeface="Uni Neue Regular"/>
                <a:cs typeface="Uni Neue Regular"/>
                <a:sym typeface="Uni Neue Regular"/>
              </a:defRPr>
            </a:pPr>
            <a:endParaRPr/>
          </a:p>
          <a:p>
            <a:pPr algn="l">
              <a:defRPr sz="4500">
                <a:latin typeface="Uni Neue Regular"/>
                <a:ea typeface="Uni Neue Regular"/>
                <a:cs typeface="Uni Neue Regular"/>
                <a:sym typeface="Uni Neue Regular"/>
              </a:defRPr>
            </a:pPr>
            <a:endParaRPr/>
          </a:p>
          <a:p>
            <a:pPr algn="l">
              <a:defRPr sz="4500">
                <a:latin typeface="Uni Neue Regular"/>
                <a:ea typeface="Uni Neue Regular"/>
                <a:cs typeface="Uni Neue Regular"/>
                <a:sym typeface="Uni Neue Regular"/>
              </a:defRPr>
            </a:pPr>
            <a:endParaRPr/>
          </a:p>
          <a:p>
            <a:pPr algn="l">
              <a:defRPr sz="4500">
                <a:latin typeface="Uni Neue Regular"/>
                <a:ea typeface="Uni Neue Regular"/>
                <a:cs typeface="Uni Neue Regular"/>
                <a:sym typeface="Uni Neue Regular"/>
              </a:defRPr>
            </a:pPr>
            <a:endParaRPr sz="4600"/>
          </a:p>
          <a:p>
            <a:pPr algn="l">
              <a:defRPr sz="4500">
                <a:latin typeface="Uni Neue Regular"/>
                <a:ea typeface="Uni Neue Regular"/>
                <a:cs typeface="Uni Neue Regular"/>
                <a:sym typeface="Uni Neue Regular"/>
              </a:defRPr>
            </a:pPr>
            <a:endParaRPr sz="4600"/>
          </a:p>
          <a:p>
            <a:pPr algn="l">
              <a:defRPr sz="4500">
                <a:latin typeface="Uni Neue Regular"/>
                <a:ea typeface="Uni Neue Regular"/>
                <a:cs typeface="Uni Neue Regular"/>
                <a:sym typeface="Uni Neue Regular"/>
              </a:defRPr>
            </a:pPr>
            <a:endParaRPr sz="4600"/>
          </a:p>
          <a:p>
            <a:pPr algn="l">
              <a:defRPr sz="4500">
                <a:latin typeface="Uni Neue Regular"/>
                <a:ea typeface="Uni Neue Regular"/>
                <a:cs typeface="Uni Neue Regular"/>
                <a:sym typeface="Uni Neue Regular"/>
              </a:defRPr>
            </a:pPr>
            <a:endParaRPr sz="460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9.png" descr="image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Yfirlit yfir hversu oft hinsegin nemendur verða fyrir munnlegri áreitni"/>
          <p:cNvSpPr txBox="1"/>
          <p:nvPr/>
        </p:nvSpPr>
        <p:spPr>
          <a:xfrm>
            <a:off x="3340417" y="165100"/>
            <a:ext cx="20102175" cy="241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800">
                <a:solidFill>
                  <a:srgbClr val="FFFFFF"/>
                </a:solidFill>
                <a:latin typeface="Uni Neue Regular"/>
                <a:ea typeface="Uni Neue Regular"/>
                <a:cs typeface="Uni Neue Regular"/>
                <a:sym typeface="Uni Neue Regular"/>
              </a:defRPr>
            </a:lvl1pPr>
          </a:lstStyle>
          <a:p>
            <a:r>
              <a:t>Yfirlit yfir hversu oft hinsegin nemendur verða fyrir munnlegri áreitni</a:t>
            </a:r>
          </a:p>
        </p:txBody>
      </p:sp>
      <p:graphicFrame>
        <p:nvGraphicFramePr>
          <p:cNvPr id="199" name="2D Stacked Column Chart"/>
          <p:cNvGraphicFramePr/>
          <p:nvPr/>
        </p:nvGraphicFramePr>
        <p:xfrm>
          <a:off x="2412085" y="3771900"/>
          <a:ext cx="20137426" cy="9847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0" name="Sjaldan"/>
          <p:cNvSpPr txBox="1"/>
          <p:nvPr/>
        </p:nvSpPr>
        <p:spPr>
          <a:xfrm>
            <a:off x="10554652" y="3067050"/>
            <a:ext cx="2131696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Uni Neue Book"/>
                <a:ea typeface="Uni Neue Book"/>
                <a:cs typeface="Uni Neue Book"/>
                <a:sym typeface="Uni Neue Book"/>
              </a:defRPr>
            </a:lvl1pPr>
          </a:lstStyle>
          <a:p>
            <a:r>
              <a:t>Sjaldan</a:t>
            </a:r>
          </a:p>
        </p:txBody>
      </p:sp>
      <p:sp>
        <p:nvSpPr>
          <p:cNvPr id="201" name="Stundum"/>
          <p:cNvSpPr txBox="1"/>
          <p:nvPr/>
        </p:nvSpPr>
        <p:spPr>
          <a:xfrm>
            <a:off x="14518005" y="3067050"/>
            <a:ext cx="258699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Uni Neue Book"/>
                <a:ea typeface="Uni Neue Book"/>
                <a:cs typeface="Uni Neue Book"/>
                <a:sym typeface="Uni Neue Book"/>
              </a:defRPr>
            </a:lvl1pPr>
          </a:lstStyle>
          <a:p>
            <a:r>
              <a:t>Stundum</a:t>
            </a:r>
          </a:p>
        </p:txBody>
      </p:sp>
      <p:sp>
        <p:nvSpPr>
          <p:cNvPr id="202" name="Oft"/>
          <p:cNvSpPr txBox="1"/>
          <p:nvPr/>
        </p:nvSpPr>
        <p:spPr>
          <a:xfrm>
            <a:off x="18913474" y="3067050"/>
            <a:ext cx="93345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Uni Neue Book"/>
                <a:ea typeface="Uni Neue Book"/>
                <a:cs typeface="Uni Neue Book"/>
                <a:sym typeface="Uni Neue Book"/>
              </a:defRPr>
            </a:lvl1pPr>
          </a:lstStyle>
          <a:p>
            <a:r>
              <a:t>Oft</a:t>
            </a:r>
          </a:p>
        </p:txBody>
      </p:sp>
      <p:sp>
        <p:nvSpPr>
          <p:cNvPr id="203" name="Mjög oft"/>
          <p:cNvSpPr txBox="1"/>
          <p:nvPr/>
        </p:nvSpPr>
        <p:spPr>
          <a:xfrm>
            <a:off x="21711919" y="3067050"/>
            <a:ext cx="234696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Uni Neue Book"/>
                <a:ea typeface="Uni Neue Book"/>
                <a:cs typeface="Uni Neue Book"/>
                <a:sym typeface="Uni Neue Book"/>
              </a:defRPr>
            </a:lvl1pPr>
          </a:lstStyle>
          <a:p>
            <a:r>
              <a:t>Mjög oft</a:t>
            </a:r>
          </a:p>
        </p:txBody>
      </p:sp>
      <p:sp>
        <p:nvSpPr>
          <p:cNvPr id="204" name="Square"/>
          <p:cNvSpPr/>
          <p:nvPr/>
        </p:nvSpPr>
        <p:spPr>
          <a:xfrm>
            <a:off x="9512300" y="3028950"/>
            <a:ext cx="961390" cy="961390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5" name="Square"/>
          <p:cNvSpPr/>
          <p:nvPr/>
        </p:nvSpPr>
        <p:spPr>
          <a:xfrm>
            <a:off x="13385800" y="3016250"/>
            <a:ext cx="961390" cy="961390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6" name="Square"/>
          <p:cNvSpPr/>
          <p:nvPr/>
        </p:nvSpPr>
        <p:spPr>
          <a:xfrm>
            <a:off x="17780000" y="2978150"/>
            <a:ext cx="961390" cy="961390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7" name="Square"/>
          <p:cNvSpPr/>
          <p:nvPr/>
        </p:nvSpPr>
        <p:spPr>
          <a:xfrm>
            <a:off x="20599400" y="3028950"/>
            <a:ext cx="961390" cy="961390"/>
          </a:xfrm>
          <a:prstGeom prst="rect">
            <a:avLst/>
          </a:prstGeom>
          <a:blipFill>
            <a:blip r:embed="rId7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8" name="32,2%"/>
          <p:cNvSpPr txBox="1"/>
          <p:nvPr/>
        </p:nvSpPr>
        <p:spPr>
          <a:xfrm>
            <a:off x="3467925" y="4870450"/>
            <a:ext cx="2462150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latin typeface="Uni Neue Regular"/>
                <a:ea typeface="Uni Neue Regular"/>
                <a:cs typeface="Uni Neue Regular"/>
                <a:sym typeface="Uni Neue Regular"/>
              </a:defRPr>
            </a:lvl1pPr>
          </a:lstStyle>
          <a:p>
            <a:r>
              <a:t>32,2%</a:t>
            </a:r>
          </a:p>
        </p:txBody>
      </p:sp>
      <p:sp>
        <p:nvSpPr>
          <p:cNvPr id="209" name="21,7%"/>
          <p:cNvSpPr txBox="1"/>
          <p:nvPr/>
        </p:nvSpPr>
        <p:spPr>
          <a:xfrm>
            <a:off x="7594028" y="6953250"/>
            <a:ext cx="2236344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latin typeface="Uni Neue Regular"/>
                <a:ea typeface="Uni Neue Regular"/>
                <a:cs typeface="Uni Neue Regular"/>
                <a:sym typeface="Uni Neue Regular"/>
              </a:defRPr>
            </a:lvl1pPr>
          </a:lstStyle>
          <a:p>
            <a:r>
              <a:t>21,7%</a:t>
            </a:r>
          </a:p>
        </p:txBody>
      </p:sp>
      <p:sp>
        <p:nvSpPr>
          <p:cNvPr id="210" name="25,9%"/>
          <p:cNvSpPr txBox="1"/>
          <p:nvPr/>
        </p:nvSpPr>
        <p:spPr>
          <a:xfrm>
            <a:off x="11362181" y="6140450"/>
            <a:ext cx="2503933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latin typeface="Uni Neue Regular"/>
                <a:ea typeface="Uni Neue Regular"/>
                <a:cs typeface="Uni Neue Regular"/>
                <a:sym typeface="Uni Neue Regular"/>
              </a:defRPr>
            </a:lvl1pPr>
          </a:lstStyle>
          <a:p>
            <a:r>
              <a:t>25,9%</a:t>
            </a:r>
          </a:p>
        </p:txBody>
      </p:sp>
      <p:sp>
        <p:nvSpPr>
          <p:cNvPr id="211" name="5,2%"/>
          <p:cNvSpPr txBox="1"/>
          <p:nvPr/>
        </p:nvSpPr>
        <p:spPr>
          <a:xfrm>
            <a:off x="15611792" y="9785350"/>
            <a:ext cx="198031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latin typeface="Uni Neue Regular"/>
                <a:ea typeface="Uni Neue Regular"/>
                <a:cs typeface="Uni Neue Regular"/>
                <a:sym typeface="Uni Neue Regular"/>
              </a:defRPr>
            </a:lvl1pPr>
          </a:lstStyle>
          <a:p>
            <a:r>
              <a:t>5,2%</a:t>
            </a:r>
          </a:p>
        </p:txBody>
      </p:sp>
      <p:sp>
        <p:nvSpPr>
          <p:cNvPr id="212" name="11,6%"/>
          <p:cNvSpPr txBox="1"/>
          <p:nvPr/>
        </p:nvSpPr>
        <p:spPr>
          <a:xfrm>
            <a:off x="19478116" y="8629650"/>
            <a:ext cx="2121663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latin typeface="Uni Neue Regular"/>
                <a:ea typeface="Uni Neue Regular"/>
                <a:cs typeface="Uni Neue Regular"/>
                <a:sym typeface="Uni Neue Regular"/>
              </a:defRPr>
            </a:lvl1pPr>
          </a:lstStyle>
          <a:p>
            <a:r>
              <a:t>11,6%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9.png" descr="image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Yfirlit yfir hversu oft hinsegin nemendur verða fyrir líkamsárás"/>
          <p:cNvSpPr txBox="1"/>
          <p:nvPr/>
        </p:nvSpPr>
        <p:spPr>
          <a:xfrm>
            <a:off x="3340417" y="190500"/>
            <a:ext cx="20102175" cy="241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800">
                <a:solidFill>
                  <a:srgbClr val="FFFFFF"/>
                </a:solidFill>
                <a:latin typeface="Uni Neue Regular"/>
                <a:ea typeface="Uni Neue Regular"/>
                <a:cs typeface="Uni Neue Regular"/>
                <a:sym typeface="Uni Neue Regular"/>
              </a:defRPr>
            </a:lvl1pPr>
          </a:lstStyle>
          <a:p>
            <a:r>
              <a:t>Yfirlit yfir hversu oft hinsegin nemendur verða fyrir líkamsárás</a:t>
            </a:r>
          </a:p>
        </p:txBody>
      </p:sp>
      <p:graphicFrame>
        <p:nvGraphicFramePr>
          <p:cNvPr id="216" name="2D Stacked Column Chart"/>
          <p:cNvGraphicFramePr/>
          <p:nvPr/>
        </p:nvGraphicFramePr>
        <p:xfrm>
          <a:off x="2412085" y="4607083"/>
          <a:ext cx="20137426" cy="8607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7" name="Sjaldan"/>
          <p:cNvSpPr txBox="1"/>
          <p:nvPr/>
        </p:nvSpPr>
        <p:spPr>
          <a:xfrm>
            <a:off x="10554652" y="3067050"/>
            <a:ext cx="2131696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Uni Neue Book"/>
                <a:ea typeface="Uni Neue Book"/>
                <a:cs typeface="Uni Neue Book"/>
                <a:sym typeface="Uni Neue Book"/>
              </a:defRPr>
            </a:lvl1pPr>
          </a:lstStyle>
          <a:p>
            <a:r>
              <a:t>Sjaldan</a:t>
            </a:r>
          </a:p>
        </p:txBody>
      </p:sp>
      <p:sp>
        <p:nvSpPr>
          <p:cNvPr id="218" name="Stundum"/>
          <p:cNvSpPr txBox="1"/>
          <p:nvPr/>
        </p:nvSpPr>
        <p:spPr>
          <a:xfrm>
            <a:off x="14518005" y="3067050"/>
            <a:ext cx="258699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Uni Neue Book"/>
                <a:ea typeface="Uni Neue Book"/>
                <a:cs typeface="Uni Neue Book"/>
                <a:sym typeface="Uni Neue Book"/>
              </a:defRPr>
            </a:lvl1pPr>
          </a:lstStyle>
          <a:p>
            <a:r>
              <a:t>Stundum</a:t>
            </a:r>
          </a:p>
        </p:txBody>
      </p:sp>
      <p:sp>
        <p:nvSpPr>
          <p:cNvPr id="219" name="Oft"/>
          <p:cNvSpPr txBox="1"/>
          <p:nvPr/>
        </p:nvSpPr>
        <p:spPr>
          <a:xfrm>
            <a:off x="18913474" y="3067050"/>
            <a:ext cx="93345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Uni Neue Book"/>
                <a:ea typeface="Uni Neue Book"/>
                <a:cs typeface="Uni Neue Book"/>
                <a:sym typeface="Uni Neue Book"/>
              </a:defRPr>
            </a:lvl1pPr>
          </a:lstStyle>
          <a:p>
            <a:r>
              <a:t>Oft</a:t>
            </a:r>
          </a:p>
        </p:txBody>
      </p:sp>
      <p:sp>
        <p:nvSpPr>
          <p:cNvPr id="220" name="Mjög oft"/>
          <p:cNvSpPr txBox="1"/>
          <p:nvPr/>
        </p:nvSpPr>
        <p:spPr>
          <a:xfrm>
            <a:off x="21711919" y="3067050"/>
            <a:ext cx="234696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Uni Neue Book"/>
                <a:ea typeface="Uni Neue Book"/>
                <a:cs typeface="Uni Neue Book"/>
                <a:sym typeface="Uni Neue Book"/>
              </a:defRPr>
            </a:lvl1pPr>
          </a:lstStyle>
          <a:p>
            <a:r>
              <a:t>Mjög oft</a:t>
            </a:r>
          </a:p>
        </p:txBody>
      </p:sp>
      <p:sp>
        <p:nvSpPr>
          <p:cNvPr id="221" name="Square"/>
          <p:cNvSpPr/>
          <p:nvPr/>
        </p:nvSpPr>
        <p:spPr>
          <a:xfrm>
            <a:off x="9512300" y="3028950"/>
            <a:ext cx="961390" cy="961390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2" name="Square"/>
          <p:cNvSpPr/>
          <p:nvPr/>
        </p:nvSpPr>
        <p:spPr>
          <a:xfrm>
            <a:off x="13385800" y="3016250"/>
            <a:ext cx="961390" cy="961390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3" name="Square"/>
          <p:cNvSpPr/>
          <p:nvPr/>
        </p:nvSpPr>
        <p:spPr>
          <a:xfrm>
            <a:off x="17780000" y="2978150"/>
            <a:ext cx="961390" cy="961390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4" name="Square"/>
          <p:cNvSpPr/>
          <p:nvPr/>
        </p:nvSpPr>
        <p:spPr>
          <a:xfrm>
            <a:off x="20599400" y="3028950"/>
            <a:ext cx="961390" cy="961390"/>
          </a:xfrm>
          <a:prstGeom prst="rect">
            <a:avLst/>
          </a:prstGeom>
          <a:blipFill>
            <a:blip r:embed="rId7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5" name="4,6%"/>
          <p:cNvSpPr txBox="1"/>
          <p:nvPr/>
        </p:nvSpPr>
        <p:spPr>
          <a:xfrm>
            <a:off x="3690810" y="4629150"/>
            <a:ext cx="1981201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latin typeface="Uni Neue Regular"/>
                <a:ea typeface="Uni Neue Regular"/>
                <a:cs typeface="Uni Neue Regular"/>
                <a:sym typeface="Uni Neue Regular"/>
              </a:defRPr>
            </a:lvl1pPr>
          </a:lstStyle>
          <a:p>
            <a:r>
              <a:t>4,6%</a:t>
            </a:r>
          </a:p>
        </p:txBody>
      </p:sp>
      <p:sp>
        <p:nvSpPr>
          <p:cNvPr id="226" name="2,9%"/>
          <p:cNvSpPr txBox="1"/>
          <p:nvPr/>
        </p:nvSpPr>
        <p:spPr>
          <a:xfrm>
            <a:off x="7647876" y="6927850"/>
            <a:ext cx="1991869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latin typeface="Uni Neue Regular"/>
                <a:ea typeface="Uni Neue Regular"/>
                <a:cs typeface="Uni Neue Regular"/>
                <a:sym typeface="Uni Neue Regular"/>
              </a:defRPr>
            </a:lvl1pPr>
          </a:lstStyle>
          <a:p>
            <a:r>
              <a:t>2,9%</a:t>
            </a:r>
          </a:p>
        </p:txBody>
      </p:sp>
      <p:sp>
        <p:nvSpPr>
          <p:cNvPr id="227" name="3,6%"/>
          <p:cNvSpPr txBox="1"/>
          <p:nvPr/>
        </p:nvSpPr>
        <p:spPr>
          <a:xfrm>
            <a:off x="11646280" y="6064250"/>
            <a:ext cx="1986535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latin typeface="Uni Neue Regular"/>
                <a:ea typeface="Uni Neue Regular"/>
                <a:cs typeface="Uni Neue Regular"/>
                <a:sym typeface="Uni Neue Regular"/>
              </a:defRPr>
            </a:lvl1pPr>
          </a:lstStyle>
          <a:p>
            <a:r>
              <a:t>3,6%</a:t>
            </a:r>
          </a:p>
        </p:txBody>
      </p:sp>
      <p:sp>
        <p:nvSpPr>
          <p:cNvPr id="228" name="2,9%"/>
          <p:cNvSpPr txBox="1"/>
          <p:nvPr/>
        </p:nvSpPr>
        <p:spPr>
          <a:xfrm>
            <a:off x="19619213" y="6838950"/>
            <a:ext cx="1991869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latin typeface="Uni Neue Regular"/>
                <a:ea typeface="Uni Neue Regular"/>
                <a:cs typeface="Uni Neue Regular"/>
                <a:sym typeface="Uni Neue Regular"/>
              </a:defRPr>
            </a:lvl1pPr>
          </a:lstStyle>
          <a:p>
            <a:r>
              <a:t>2,9%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age9.png" descr="image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Tíðni fordómafullra ummæla frá starfsfólki skóla"/>
          <p:cNvSpPr txBox="1"/>
          <p:nvPr/>
        </p:nvSpPr>
        <p:spPr>
          <a:xfrm>
            <a:off x="3340417" y="711199"/>
            <a:ext cx="20102175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  <a:latin typeface="Uni Neue Regular"/>
                <a:ea typeface="Uni Neue Regular"/>
                <a:cs typeface="Uni Neue Regular"/>
                <a:sym typeface="Uni Neue Regular"/>
              </a:defRPr>
            </a:lvl1pPr>
          </a:lstStyle>
          <a:p>
            <a:r>
              <a:t>Tíðni fordómafullra ummæla frá starfsfólki skóla</a:t>
            </a:r>
          </a:p>
        </p:txBody>
      </p:sp>
      <p:graphicFrame>
        <p:nvGraphicFramePr>
          <p:cNvPr id="232" name="2D Pie Chart"/>
          <p:cNvGraphicFramePr/>
          <p:nvPr/>
        </p:nvGraphicFramePr>
        <p:xfrm>
          <a:off x="12573345" y="4134195"/>
          <a:ext cx="8787710" cy="8787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3" name="Aldrei"/>
          <p:cNvSpPr txBox="1"/>
          <p:nvPr/>
        </p:nvSpPr>
        <p:spPr>
          <a:xfrm>
            <a:off x="21598572" y="8096249"/>
            <a:ext cx="176085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Aldrei</a:t>
            </a:r>
          </a:p>
        </p:txBody>
      </p:sp>
      <p:sp>
        <p:nvSpPr>
          <p:cNvPr id="234" name="Sjaldan"/>
          <p:cNvSpPr txBox="1"/>
          <p:nvPr/>
        </p:nvSpPr>
        <p:spPr>
          <a:xfrm>
            <a:off x="10720705" y="5858072"/>
            <a:ext cx="223139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Sjaldan</a:t>
            </a:r>
          </a:p>
        </p:txBody>
      </p:sp>
      <p:sp>
        <p:nvSpPr>
          <p:cNvPr id="235" name="Stundum"/>
          <p:cNvSpPr txBox="1"/>
          <p:nvPr/>
        </p:nvSpPr>
        <p:spPr>
          <a:xfrm>
            <a:off x="13252132" y="3335436"/>
            <a:ext cx="265493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Stundum</a:t>
            </a:r>
          </a:p>
        </p:txBody>
      </p:sp>
      <p:sp>
        <p:nvSpPr>
          <p:cNvPr id="236" name="Oft"/>
          <p:cNvSpPr txBox="1"/>
          <p:nvPr/>
        </p:nvSpPr>
        <p:spPr>
          <a:xfrm>
            <a:off x="16359504" y="3335436"/>
            <a:ext cx="96139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Oft</a:t>
            </a:r>
          </a:p>
        </p:txBody>
      </p:sp>
      <p:sp>
        <p:nvSpPr>
          <p:cNvPr id="237" name="28% nemenda segjast hafa…"/>
          <p:cNvSpPr txBox="1"/>
          <p:nvPr/>
        </p:nvSpPr>
        <p:spPr>
          <a:xfrm>
            <a:off x="1071562" y="8750300"/>
            <a:ext cx="10056801" cy="322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100">
                <a:latin typeface="Uni Neue Book"/>
                <a:ea typeface="Uni Neue Book"/>
                <a:cs typeface="Uni Neue Book"/>
                <a:sym typeface="Uni Neue Book"/>
              </a:defRPr>
            </a:pPr>
            <a:r>
              <a:rPr>
                <a:latin typeface="Uni Neue Regular"/>
                <a:ea typeface="Uni Neue Regular"/>
                <a:cs typeface="Uni Neue Regular"/>
                <a:sym typeface="Uni Neue Regular"/>
              </a:rPr>
              <a:t>28%</a:t>
            </a:r>
            <a:r>
              <a:t> nemenda segjast hafa</a:t>
            </a:r>
          </a:p>
          <a:p>
            <a:pPr>
              <a:defRPr sz="6100">
                <a:latin typeface="Uni Neue Book"/>
                <a:ea typeface="Uni Neue Book"/>
                <a:cs typeface="Uni Neue Book"/>
                <a:sym typeface="Uni Neue Book"/>
              </a:defRPr>
            </a:pPr>
            <a:r>
              <a:t>heyrt fordómafull ummæli frá </a:t>
            </a:r>
          </a:p>
          <a:p>
            <a:pPr>
              <a:defRPr sz="6100">
                <a:latin typeface="Uni Neue Book"/>
                <a:ea typeface="Uni Neue Book"/>
                <a:cs typeface="Uni Neue Book"/>
                <a:sym typeface="Uni Neue Book"/>
              </a:defRPr>
            </a:pPr>
            <a:r>
              <a:t>starfsfólki skólanna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9.png" descr="image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Áhrif á líðan ungmenna að heyra niðrandi ummæli um hinsegin fólk"/>
          <p:cNvSpPr txBox="1"/>
          <p:nvPr/>
        </p:nvSpPr>
        <p:spPr>
          <a:xfrm>
            <a:off x="3340417" y="76200"/>
            <a:ext cx="20102175" cy="264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  <a:latin typeface="Uni Neue Regular"/>
                <a:ea typeface="Uni Neue Regular"/>
                <a:cs typeface="Uni Neue Regular"/>
                <a:sym typeface="Uni Neue Regular"/>
              </a:defRPr>
            </a:lvl1pPr>
          </a:lstStyle>
          <a:p>
            <a:r>
              <a:t>Áhrif á líðan ungmenna að heyra niðrandi ummæli um hinsegin fólk</a:t>
            </a:r>
          </a:p>
        </p:txBody>
      </p:sp>
      <p:graphicFrame>
        <p:nvGraphicFramePr>
          <p:cNvPr id="241" name="2D Pie Chart"/>
          <p:cNvGraphicFramePr/>
          <p:nvPr/>
        </p:nvGraphicFramePr>
        <p:xfrm>
          <a:off x="12807950" y="4368800"/>
          <a:ext cx="8318500" cy="831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2" name="Alls engin"/>
          <p:cNvSpPr txBox="1"/>
          <p:nvPr/>
        </p:nvSpPr>
        <p:spPr>
          <a:xfrm>
            <a:off x="18843624" y="3792636"/>
            <a:ext cx="290195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Alls engin</a:t>
            </a:r>
          </a:p>
        </p:txBody>
      </p:sp>
      <p:sp>
        <p:nvSpPr>
          <p:cNvPr id="243" name="Smá"/>
          <p:cNvSpPr txBox="1"/>
          <p:nvPr/>
        </p:nvSpPr>
        <p:spPr>
          <a:xfrm>
            <a:off x="21774149" y="9350571"/>
            <a:ext cx="138430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Smá</a:t>
            </a:r>
          </a:p>
        </p:txBody>
      </p:sp>
      <p:sp>
        <p:nvSpPr>
          <p:cNvPr id="244" name="Frekar mikil"/>
          <p:cNvSpPr txBox="1"/>
          <p:nvPr/>
        </p:nvSpPr>
        <p:spPr>
          <a:xfrm>
            <a:off x="11463327" y="12174636"/>
            <a:ext cx="334835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Frekar mikil</a:t>
            </a:r>
          </a:p>
        </p:txBody>
      </p:sp>
      <p:sp>
        <p:nvSpPr>
          <p:cNvPr id="245" name="Mjög mikil"/>
          <p:cNvSpPr txBox="1"/>
          <p:nvPr/>
        </p:nvSpPr>
        <p:spPr>
          <a:xfrm>
            <a:off x="11651922" y="3792636"/>
            <a:ext cx="297116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Mjög mikil</a:t>
            </a:r>
          </a:p>
        </p:txBody>
      </p:sp>
      <p:sp>
        <p:nvSpPr>
          <p:cNvPr id="246" name="53% hinsegin nemenda segja að…"/>
          <p:cNvSpPr txBox="1"/>
          <p:nvPr/>
        </p:nvSpPr>
        <p:spPr>
          <a:xfrm>
            <a:off x="427634" y="7975600"/>
            <a:ext cx="11604651" cy="426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100">
                <a:latin typeface="Uni Neue Book"/>
                <a:ea typeface="Uni Neue Book"/>
                <a:cs typeface="Uni Neue Book"/>
                <a:sym typeface="Uni Neue Book"/>
              </a:defRPr>
            </a:pPr>
            <a:r>
              <a:rPr>
                <a:latin typeface="Uni Neue Regular"/>
                <a:ea typeface="Uni Neue Regular"/>
                <a:cs typeface="Uni Neue Regular"/>
                <a:sym typeface="Uni Neue Regular"/>
              </a:rPr>
              <a:t>53%</a:t>
            </a:r>
            <a:r>
              <a:t> hinsegin nemenda segja að</a:t>
            </a:r>
          </a:p>
          <a:p>
            <a:pPr>
              <a:defRPr sz="6100">
                <a:latin typeface="Uni Neue Book"/>
                <a:ea typeface="Uni Neue Book"/>
                <a:cs typeface="Uni Neue Book"/>
                <a:sym typeface="Uni Neue Book"/>
              </a:defRPr>
            </a:pPr>
            <a:r>
              <a:t> niðrandi ummæli um hinsegin fólk </a:t>
            </a:r>
          </a:p>
          <a:p>
            <a:pPr>
              <a:defRPr sz="6100">
                <a:latin typeface="Uni Neue Book"/>
                <a:ea typeface="Uni Neue Book"/>
                <a:cs typeface="Uni Neue Book"/>
                <a:sym typeface="Uni Neue Book"/>
              </a:defRPr>
            </a:pPr>
            <a:r>
              <a:t>hafi mikil eða mjög mikil áhrif á</a:t>
            </a:r>
          </a:p>
          <a:p>
            <a:pPr>
              <a:defRPr sz="6100">
                <a:latin typeface="Uni Neue Book"/>
                <a:ea typeface="Uni Neue Book"/>
                <a:cs typeface="Uni Neue Book"/>
                <a:sym typeface="Uni Neue Book"/>
              </a:defRPr>
            </a:pPr>
            <a:r>
              <a:t>líðan þeirra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9.png" descr="image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Afskipti starfsfólks og samnemenda þegar niðrandi orðfæri sem beinist að hinsegin fólki er notað í þeirra viðurvist"/>
          <p:cNvSpPr txBox="1"/>
          <p:nvPr/>
        </p:nvSpPr>
        <p:spPr>
          <a:xfrm>
            <a:off x="3492817" y="330199"/>
            <a:ext cx="20102175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600">
                <a:solidFill>
                  <a:srgbClr val="FFFFFF"/>
                </a:solidFill>
                <a:latin typeface="Uni Neue Regular"/>
                <a:ea typeface="Uni Neue Regular"/>
                <a:cs typeface="Uni Neue Regular"/>
                <a:sym typeface="Uni Neue Regular"/>
              </a:defRPr>
            </a:lvl1pPr>
          </a:lstStyle>
          <a:p>
            <a:r>
              <a:t>Afskipti starfsfólks og samnemenda þegar niðrandi orðfæri sem beinist að hinsegin fólki er notað í þeirra viðurvist</a:t>
            </a:r>
          </a:p>
        </p:txBody>
      </p:sp>
      <p:graphicFrame>
        <p:nvGraphicFramePr>
          <p:cNvPr id="250" name="2D Stacked Column Chart"/>
          <p:cNvGraphicFramePr/>
          <p:nvPr/>
        </p:nvGraphicFramePr>
        <p:xfrm>
          <a:off x="1416710" y="2458839"/>
          <a:ext cx="21189291" cy="11108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1" name="Aldrei"/>
          <p:cNvSpPr txBox="1"/>
          <p:nvPr/>
        </p:nvSpPr>
        <p:spPr>
          <a:xfrm>
            <a:off x="22004972" y="9753599"/>
            <a:ext cx="176085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Aldrei</a:t>
            </a:r>
          </a:p>
        </p:txBody>
      </p:sp>
      <p:sp>
        <p:nvSpPr>
          <p:cNvPr id="252" name="Stundum"/>
          <p:cNvSpPr txBox="1"/>
          <p:nvPr/>
        </p:nvSpPr>
        <p:spPr>
          <a:xfrm>
            <a:off x="21532532" y="6680199"/>
            <a:ext cx="265493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Stundum</a:t>
            </a:r>
          </a:p>
        </p:txBody>
      </p:sp>
      <p:sp>
        <p:nvSpPr>
          <p:cNvPr id="253" name="Oftast"/>
          <p:cNvSpPr txBox="1"/>
          <p:nvPr/>
        </p:nvSpPr>
        <p:spPr>
          <a:xfrm>
            <a:off x="21993859" y="4368799"/>
            <a:ext cx="180848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Oftast</a:t>
            </a:r>
          </a:p>
        </p:txBody>
      </p:sp>
      <p:sp>
        <p:nvSpPr>
          <p:cNvPr id="254" name="Alltaf"/>
          <p:cNvSpPr txBox="1"/>
          <p:nvPr/>
        </p:nvSpPr>
        <p:spPr>
          <a:xfrm>
            <a:off x="22084347" y="3086099"/>
            <a:ext cx="152590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Alltaf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369</Words>
  <Application>Microsoft Office PowerPoint</Application>
  <PresentationFormat>Custom</PresentationFormat>
  <Paragraphs>92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Helvetica</vt:lpstr>
      <vt:lpstr>Helvetica Light</vt:lpstr>
      <vt:lpstr>Helvetica Neue</vt:lpstr>
      <vt:lpstr>Uni Neue Book</vt:lpstr>
      <vt:lpstr>Uni Neue Regular</vt:lpstr>
      <vt:lpstr>White</vt:lpstr>
      <vt:lpstr>PowerPoint Presentation</vt:lpstr>
      <vt:lpstr>PowerPoint Presentation</vt:lpstr>
      <vt:lpstr>PowerPoint Presentation</vt:lpstr>
      <vt:lpstr>Könnun um líðan hinsegin ungmenna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Haustið 2021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Elín</dc:creator>
  <cp:lastModifiedBy>Elín</cp:lastModifiedBy>
  <cp:revision>2</cp:revision>
  <dcterms:modified xsi:type="dcterms:W3CDTF">2022-09-28T10:58:42Z</dcterms:modified>
</cp:coreProperties>
</file>